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77" r:id="rId2"/>
    <p:sldId id="272" r:id="rId3"/>
    <p:sldId id="278" r:id="rId4"/>
    <p:sldId id="274" r:id="rId5"/>
    <p:sldId id="284" r:id="rId6"/>
    <p:sldId id="286" r:id="rId7"/>
    <p:sldId id="279" r:id="rId8"/>
    <p:sldId id="318" r:id="rId9"/>
    <p:sldId id="280" r:id="rId10"/>
    <p:sldId id="282" r:id="rId11"/>
    <p:sldId id="288" r:id="rId12"/>
    <p:sldId id="316" r:id="rId13"/>
    <p:sldId id="317" r:id="rId14"/>
    <p:sldId id="312" r:id="rId15"/>
    <p:sldId id="313" r:id="rId16"/>
    <p:sldId id="314" r:id="rId17"/>
    <p:sldId id="315" r:id="rId18"/>
    <p:sldId id="269" r:id="rId19"/>
  </p:sldIdLst>
  <p:sldSz cx="9144000" cy="5143500" type="screen16x9"/>
  <p:notesSz cx="6735763" cy="98663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F1546121-31AD-41C5-934E-6E436DDE9EB6}">
          <p14:sldIdLst>
            <p14:sldId id="277"/>
            <p14:sldId id="272"/>
            <p14:sldId id="278"/>
            <p14:sldId id="274"/>
            <p14:sldId id="284"/>
            <p14:sldId id="286"/>
            <p14:sldId id="279"/>
            <p14:sldId id="318"/>
            <p14:sldId id="280"/>
            <p14:sldId id="282"/>
            <p14:sldId id="288"/>
            <p14:sldId id="316"/>
            <p14:sldId id="317"/>
            <p14:sldId id="312"/>
            <p14:sldId id="313"/>
            <p14:sldId id="314"/>
            <p14:sldId id="315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585A"/>
    <a:srgbClr val="221E1F"/>
    <a:srgbClr val="9C9E9F"/>
    <a:srgbClr val="F29400"/>
    <a:srgbClr val="F29E00"/>
    <a:srgbClr val="E47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73" autoAdjust="0"/>
  </p:normalViewPr>
  <p:slideViewPr>
    <p:cSldViewPr snapToGrid="0" snapToObjects="1">
      <p:cViewPr>
        <p:scale>
          <a:sx n="125" d="100"/>
          <a:sy n="125" d="100"/>
        </p:scale>
        <p:origin x="-16" y="-1656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-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49" d="100"/>
          <a:sy n="49" d="100"/>
        </p:scale>
        <p:origin x="-2916" y="-90"/>
      </p:cViewPr>
      <p:guideLst>
        <p:guide orient="horz" pos="3108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16376203035905"/>
          <c:y val="5.6025638769024971E-2"/>
          <c:w val="0.66775490254364067"/>
          <c:h val="0.71836576458882262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15944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72-41E9-95C5-2C1803F41DD5}"/>
              </c:ext>
            </c:extLst>
          </c:dPt>
          <c:dPt>
            <c:idx val="1"/>
            <c:bubble3D val="0"/>
            <c:spPr>
              <a:solidFill>
                <a:srgbClr val="8CC7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72-41E9-95C5-2C1803F41DD5}"/>
              </c:ext>
            </c:extLst>
          </c:dPt>
          <c:dPt>
            <c:idx val="2"/>
            <c:bubble3D val="0"/>
            <c:spPr>
              <a:solidFill>
                <a:srgbClr val="E4782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72-41E9-95C5-2C1803F41DD5}"/>
              </c:ext>
            </c:extLst>
          </c:dPt>
          <c:dPt>
            <c:idx val="3"/>
            <c:bubble3D val="0"/>
            <c:spPr>
              <a:solidFill>
                <a:srgbClr val="BE1D2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72-41E9-95C5-2C1803F41DD5}"/>
              </c:ext>
            </c:extLst>
          </c:dPt>
          <c:dPt>
            <c:idx val="4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A72-41E9-95C5-2C1803F41DD5}"/>
              </c:ext>
            </c:extLst>
          </c:dPt>
          <c:dLbls>
            <c:dLbl>
              <c:idx val="4"/>
              <c:layout>
                <c:manualLayout>
                  <c:x val="-2.4799778496025299E-2"/>
                  <c:y val="2.6256449972852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A72-41E9-95C5-2C1803F41D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Feuil1!$A$2:$A$6</c:f>
              <c:strCache>
                <c:ptCount val="5"/>
                <c:pt idx="0">
                  <c:v>Tout à fait confiance</c:v>
                </c:pt>
                <c:pt idx="1">
                  <c:v>Plutôt confiance</c:v>
                </c:pt>
                <c:pt idx="2">
                  <c:v>Pas vraiment confiance</c:v>
                </c:pt>
                <c:pt idx="3">
                  <c:v>Pas confiance du tout</c:v>
                </c:pt>
                <c:pt idx="4">
                  <c:v>Sans opinion</c:v>
                </c:pt>
              </c:strCache>
            </c:strRef>
          </c:cat>
          <c:val>
            <c:numRef>
              <c:f>Feuil1!$B$2:$B$6</c:f>
              <c:numCache>
                <c:formatCode>0</c:formatCode>
                <c:ptCount val="5"/>
                <c:pt idx="0">
                  <c:v>9</c:v>
                </c:pt>
                <c:pt idx="1">
                  <c:v>25</c:v>
                </c:pt>
                <c:pt idx="2">
                  <c:v>27</c:v>
                </c:pt>
                <c:pt idx="3">
                  <c:v>31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A72-41E9-95C5-2C1803F41D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69912670697508"/>
          <c:y val="0.86612435669517662"/>
          <c:w val="0.73509525373544538"/>
          <c:h val="0.130428731349374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81095977711847E-2"/>
          <c:y val="8.1429809262601086E-2"/>
          <c:w val="0.90895368069819371"/>
          <c:h val="0.67050053421948286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8141584820186928E-2"/>
                  <c:y val="-4.35466111599120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4D-4526-AFE3-0C2CD0F586C3}"/>
                </c:ext>
              </c:extLst>
            </c:dLbl>
            <c:dLbl>
              <c:idx val="1"/>
              <c:layout>
                <c:manualLayout>
                  <c:x val="-5.4403787477672549E-2"/>
                  <c:y val="-5.83520392728552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4D-4526-AFE3-0C2CD0F586C3}"/>
                </c:ext>
              </c:extLst>
            </c:dLbl>
            <c:dLbl>
              <c:idx val="2"/>
              <c:layout>
                <c:manualLayout>
                  <c:x val="-5.0665990135158177E-2"/>
                  <c:y val="-5.83520392728553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4D-4526-AFE3-0C2CD0F586C3}"/>
                </c:ext>
              </c:extLst>
            </c:dLbl>
            <c:dLbl>
              <c:idx val="3"/>
              <c:layout>
                <c:manualLayout>
                  <c:x val="-4.6928192792643778E-2"/>
                  <c:y val="-5.83520392728552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4D-4526-AFE3-0C2CD0F586C3}"/>
                </c:ext>
              </c:extLst>
            </c:dLbl>
            <c:dLbl>
              <c:idx val="4"/>
              <c:layout>
                <c:manualLayout>
                  <c:x val="-4.3190395450129399E-2"/>
                  <c:y val="-6.57547533293269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54D-4526-AFE3-0C2CD0F586C3}"/>
                </c:ext>
              </c:extLst>
            </c:dLbl>
            <c:dLbl>
              <c:idx val="5"/>
              <c:layout>
                <c:manualLayout>
                  <c:x val="-4.5040457977298325E-2"/>
                  <c:y val="-6.12390977548792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4D-4526-AFE3-0C2CD0F586C3}"/>
                </c:ext>
              </c:extLst>
            </c:dLbl>
            <c:dLbl>
              <c:idx val="6"/>
              <c:layout>
                <c:manualLayout>
                  <c:x val="-4.5040457977298325E-2"/>
                  <c:y val="-6.86418118113509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54D-4526-AFE3-0C2CD0F586C3}"/>
                </c:ext>
              </c:extLst>
            </c:dLbl>
            <c:dLbl>
              <c:idx val="7"/>
              <c:layout>
                <c:manualLayout>
                  <c:x val="-4.5040457977298325E-2"/>
                  <c:y val="-5.38363836984076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4D-4526-AFE3-0C2CD0F586C3}"/>
                </c:ext>
              </c:extLst>
            </c:dLbl>
            <c:dLbl>
              <c:idx val="8"/>
              <c:layout>
                <c:manualLayout>
                  <c:x val="-4.1820488286455688E-2"/>
                  <c:y val="-4.6433669641936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54D-4526-AFE3-0C2CD0F586C3}"/>
                </c:ext>
              </c:extLst>
            </c:dLbl>
            <c:dLbl>
              <c:idx val="9"/>
              <c:layout>
                <c:manualLayout>
                  <c:x val="-3.8341610961257634E-2"/>
                  <c:y val="3.4996184979251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54D-4526-AFE3-0C2CD0F586C3}"/>
                </c:ext>
              </c:extLst>
            </c:dLbl>
            <c:dLbl>
              <c:idx val="10"/>
              <c:layout>
                <c:manualLayout>
                  <c:x val="-5.8141584820186963E-2"/>
                  <c:y val="-2.8741183046968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54D-4526-AFE3-0C2CD0F586C3}"/>
                </c:ext>
              </c:extLst>
            </c:dLbl>
            <c:dLbl>
              <c:idx val="11"/>
              <c:layout>
                <c:manualLayout>
                  <c:x val="-4.6928192792643847E-2"/>
                  <c:y val="-3.61438971034403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4D-4526-AFE3-0C2CD0F586C3}"/>
                </c:ext>
              </c:extLst>
            </c:dLbl>
            <c:dLbl>
              <c:idx val="12"/>
              <c:layout>
                <c:manualLayout>
                  <c:x val="-4.6928137625482695E-2"/>
                  <c:y val="3.04805294048043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54D-4526-AFE3-0C2CD0F586C3}"/>
                </c:ext>
              </c:extLst>
            </c:dLbl>
            <c:dLbl>
              <c:idx val="13"/>
              <c:layout>
                <c:manualLayout>
                  <c:x val="-3.9452660286533485E-2"/>
                  <c:y val="-3.61438971034403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4D-4526-AFE3-0C2CD0F586C3}"/>
                </c:ext>
              </c:extLst>
            </c:dLbl>
            <c:dLbl>
              <c:idx val="14"/>
              <c:layout>
                <c:manualLayout>
                  <c:x val="-4.6928192792643778E-2"/>
                  <c:y val="2.3077815348332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54D-4526-AFE3-0C2CD0F586C3}"/>
                </c:ext>
              </c:extLst>
            </c:dLbl>
            <c:dLbl>
              <c:idx val="15"/>
              <c:layout>
                <c:manualLayout>
                  <c:x val="-3.9396383990101605E-2"/>
                  <c:y val="-4.19180140674882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4D-4526-AFE3-0C2CD0F586C3}"/>
                </c:ext>
              </c:extLst>
            </c:dLbl>
            <c:dLbl>
              <c:idx val="16"/>
              <c:layout>
                <c:manualLayout>
                  <c:x val="-3.6392901952278039E-2"/>
                  <c:y val="-5.09493252163836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54D-4526-AFE3-0C2CD0F586C3}"/>
                </c:ext>
              </c:extLst>
            </c:dLbl>
            <c:dLbl>
              <c:idx val="17"/>
              <c:layout>
                <c:manualLayout>
                  <c:x val="-3.2145940089877909E-2"/>
                  <c:y val="-2.8741183046968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54D-4526-AFE3-0C2CD0F586C3}"/>
                </c:ext>
              </c:extLst>
            </c:dLbl>
            <c:dLbl>
              <c:idx val="18"/>
              <c:layout>
                <c:manualLayout>
                  <c:x val="-5.0072357281626546E-2"/>
                  <c:y val="3.04805294048043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54D-4526-AFE3-0C2CD0F586C3}"/>
                </c:ext>
              </c:extLst>
            </c:dLbl>
            <c:dLbl>
              <c:idx val="19"/>
              <c:layout>
                <c:manualLayout>
                  <c:x val="-3.7575436167668737E-2"/>
                  <c:y val="-3.61438971034403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54D-4526-AFE3-0C2CD0F586C3}"/>
                </c:ext>
              </c:extLst>
            </c:dLbl>
            <c:dLbl>
              <c:idx val="20"/>
              <c:layout>
                <c:manualLayout>
                  <c:x val="-5.3705084257898668E-2"/>
                  <c:y val="3.78832434612759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54D-4526-AFE3-0C2CD0F586C3}"/>
                </c:ext>
              </c:extLst>
            </c:dLbl>
            <c:dLbl>
              <c:idx val="21"/>
              <c:layout>
                <c:manualLayout>
                  <c:x val="-4.3794329319959281E-2"/>
                  <c:y val="3.78832434612759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54D-4526-AFE3-0C2CD0F586C3}"/>
                </c:ext>
              </c:extLst>
            </c:dLbl>
            <c:dLbl>
              <c:idx val="22"/>
              <c:layout>
                <c:manualLayout>
                  <c:x val="-5.8587177353774937E-2"/>
                  <c:y val="-2.13384689904971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54D-4526-AFE3-0C2CD0F586C3}"/>
                </c:ext>
              </c:extLst>
            </c:dLbl>
            <c:dLbl>
              <c:idx val="23"/>
              <c:layout>
                <c:manualLayout>
                  <c:x val="-5.5919214132523529E-2"/>
                  <c:y val="-3.61438971034403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54D-4526-AFE3-0C2CD0F586C3}"/>
                </c:ext>
              </c:extLst>
            </c:dLbl>
            <c:dLbl>
              <c:idx val="24"/>
              <c:layout>
                <c:manualLayout>
                  <c:x val="-4.5040457977298325E-2"/>
                  <c:y val="-3.16282415289927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54D-4526-AFE3-0C2CD0F586C3}"/>
                </c:ext>
              </c:extLst>
            </c:dLbl>
            <c:dLbl>
              <c:idx val="25"/>
              <c:layout>
                <c:manualLayout>
                  <c:x val="-4.1067735932940524E-2"/>
                  <c:y val="2.307781534833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54D-4526-AFE3-0C2CD0F586C3}"/>
                </c:ext>
              </c:extLst>
            </c:dLbl>
            <c:dLbl>
              <c:idx val="26"/>
              <c:layout>
                <c:manualLayout>
                  <c:x val="-3.5138238167148929E-2"/>
                  <c:y val="-3.61438971034404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354D-4526-AFE3-0C2CD0F586C3}"/>
                </c:ext>
              </c:extLst>
            </c:dLbl>
            <c:dLbl>
              <c:idx val="27"/>
              <c:layout>
                <c:manualLayout>
                  <c:x val="-4.269048154510377E-2"/>
                  <c:y val="3.04805294048043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354D-4526-AFE3-0C2CD0F586C3}"/>
                </c:ext>
              </c:extLst>
            </c:dLbl>
            <c:dLbl>
              <c:idx val="28"/>
              <c:layout>
                <c:manualLayout>
                  <c:x val="-4.9624404516185411E-2"/>
                  <c:y val="-3.61438971034404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54D-4526-AFE3-0C2CD0F586C3}"/>
                </c:ext>
              </c:extLst>
            </c:dLbl>
            <c:dLbl>
              <c:idx val="29"/>
              <c:layout>
                <c:manualLayout>
                  <c:x val="-3.8341610961257634E-2"/>
                  <c:y val="-3.9030955585464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54D-4526-AFE3-0C2CD0F586C3}"/>
                </c:ext>
              </c:extLst>
            </c:dLbl>
            <c:dLbl>
              <c:idx val="30"/>
              <c:layout>
                <c:manualLayout>
                  <c:x val="-3.756486329226956E-2"/>
                  <c:y val="-3.9030955585464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54D-4526-AFE3-0C2CD0F586C3}"/>
                </c:ext>
              </c:extLst>
            </c:dLbl>
            <c:dLbl>
              <c:idx val="31"/>
              <c:layout>
                <c:manualLayout>
                  <c:x val="-4.5040457977298325E-2"/>
                  <c:y val="2.75934709227803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354D-4526-AFE3-0C2CD0F586C3}"/>
                </c:ext>
              </c:extLst>
            </c:dLbl>
            <c:dLbl>
              <c:idx val="32"/>
              <c:layout>
                <c:manualLayout>
                  <c:x val="-5.2516052662327097E-2"/>
                  <c:y val="-3.9030955585464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54D-4526-AFE3-0C2CD0F586C3}"/>
                </c:ext>
              </c:extLst>
            </c:dLbl>
            <c:dLbl>
              <c:idx val="33"/>
              <c:layout>
                <c:manualLayout>
                  <c:x val="-4.6928192792643778E-2"/>
                  <c:y val="-3.61438971034403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54D-4526-AFE3-0C2CD0F586C3}"/>
                </c:ext>
              </c:extLst>
            </c:dLbl>
            <c:dLbl>
              <c:idx val="34"/>
              <c:layout>
                <c:manualLayout>
                  <c:x val="-4.6928192792643916E-2"/>
                  <c:y val="3.78832434612758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354D-4526-AFE3-0C2CD0F586C3}"/>
                </c:ext>
              </c:extLst>
            </c:dLbl>
            <c:dLbl>
              <c:idx val="35"/>
              <c:layout>
                <c:manualLayout>
                  <c:x val="-5.0175661759360606E-2"/>
                  <c:y val="-3.61438971034404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354D-4526-AFE3-0C2CD0F586C3}"/>
                </c:ext>
              </c:extLst>
            </c:dLbl>
            <c:dLbl>
              <c:idx val="36"/>
              <c:layout>
                <c:manualLayout>
                  <c:x val="-4.4257286423878578E-2"/>
                  <c:y val="-4.64336696419359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354D-4526-AFE3-0C2CD0F586C3}"/>
                </c:ext>
              </c:extLst>
            </c:dLbl>
            <c:dLbl>
              <c:idx val="37"/>
              <c:layout>
                <c:manualLayout>
                  <c:x val="-3.6468540843382601E-2"/>
                  <c:y val="3.4996184979251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354D-4526-AFE3-0C2CD0F586C3}"/>
                </c:ext>
              </c:extLst>
            </c:dLbl>
            <c:dLbl>
              <c:idx val="38"/>
              <c:layout>
                <c:manualLayout>
                  <c:x val="-1.9277616215330091E-2"/>
                  <c:y val="3.4996184979251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354D-4526-AFE3-0C2CD0F586C3}"/>
                </c:ext>
              </c:extLst>
            </c:dLbl>
            <c:dLbl>
              <c:idx val="39"/>
              <c:layout>
                <c:manualLayout>
                  <c:x val="-6.1059126950607806E-2"/>
                  <c:y val="-4.64336696419360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354D-4526-AFE3-0C2CD0F586C3}"/>
                </c:ext>
              </c:extLst>
            </c:dLbl>
            <c:dLbl>
              <c:idx val="40"/>
              <c:layout>
                <c:manualLayout>
                  <c:x val="-4.5833341917513579E-2"/>
                  <c:y val="-3.90309555854643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965145186938432E-2"/>
                      <c:h val="8.54646252274002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8-354D-4526-AFE3-0C2CD0F586C3}"/>
                </c:ext>
              </c:extLst>
            </c:dLbl>
            <c:dLbl>
              <c:idx val="41"/>
              <c:layout>
                <c:manualLayout>
                  <c:x val="-3.8096395733260187E-2"/>
                  <c:y val="3.4996184979251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354D-4526-AFE3-0C2CD0F586C3}"/>
                </c:ext>
              </c:extLst>
            </c:dLbl>
            <c:dLbl>
              <c:idx val="42"/>
              <c:layout>
                <c:manualLayout>
                  <c:x val="-5.2798300508899637E-2"/>
                  <c:y val="-3.1628241528992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354D-4526-AFE3-0C2CD0F586C3}"/>
                </c:ext>
              </c:extLst>
            </c:dLbl>
            <c:dLbl>
              <c:idx val="43"/>
              <c:layout>
                <c:manualLayout>
                  <c:x val="-4.108800655672501E-2"/>
                  <c:y val="-3.16282415289926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024838088392517E-2"/>
                      <c:h val="7.6433314078504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B-354D-4526-AFE3-0C2CD0F586C3}"/>
                </c:ext>
              </c:extLst>
            </c:dLbl>
            <c:dLbl>
              <c:idx val="44"/>
              <c:layout>
                <c:manualLayout>
                  <c:x val="-3.7924419609582309E-2"/>
                  <c:y val="3.21091264972280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354D-4526-AFE3-0C2CD0F586C3}"/>
                </c:ext>
              </c:extLst>
            </c:dLbl>
            <c:dLbl>
              <c:idx val="45"/>
              <c:layout>
                <c:manualLayout>
                  <c:x val="-4.6844041929511374E-2"/>
                  <c:y val="-4.19180140674883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354D-4526-AFE3-0C2CD0F586C3}"/>
                </c:ext>
              </c:extLst>
            </c:dLbl>
            <c:dLbl>
              <c:idx val="46"/>
              <c:layout>
                <c:manualLayout>
                  <c:x val="-3.7758419636427058E-2"/>
                  <c:y val="-4.19180140674882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354D-4526-AFE3-0C2CD0F586C3}"/>
                </c:ext>
              </c:extLst>
            </c:dLbl>
            <c:dLbl>
              <c:idx val="47"/>
              <c:layout>
                <c:manualLayout>
                  <c:x val="-2.0160231063197084E-2"/>
                  <c:y val="3.21091264972280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354D-4526-AFE3-0C2CD0F586C3}"/>
                </c:ext>
              </c:extLst>
            </c:dLbl>
            <c:dLbl>
              <c:idx val="48"/>
              <c:layout>
                <c:manualLayout>
                  <c:x val="-3.7202899986077079E-2"/>
                  <c:y val="-2.9864943517157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D99-4EBB-9170-6B21D73B2F47}"/>
                </c:ext>
              </c:extLst>
            </c:dLbl>
            <c:dLbl>
              <c:idx val="49"/>
              <c:layout>
                <c:manualLayout>
                  <c:x val="-2.1691046127921592E-2"/>
                  <c:y val="-2.9864943517157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99-4EBB-9170-6B21D73B2F47}"/>
                </c:ext>
              </c:extLst>
            </c:dLbl>
            <c:dLbl>
              <c:idx val="50"/>
              <c:layout>
                <c:manualLayout>
                  <c:x val="-3.9777634304017172E-2"/>
                  <c:y val="2.90494586633197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0C-43DE-B9C4-AEF078882283}"/>
                </c:ext>
              </c:extLst>
            </c:dLbl>
            <c:dLbl>
              <c:idx val="51"/>
              <c:layout>
                <c:manualLayout>
                  <c:x val="-4.0397063632476124E-2"/>
                  <c:y val="-4.36131034145059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FC-4FEC-B90E-1DC0EDD8EC45}"/>
                </c:ext>
              </c:extLst>
            </c:dLbl>
            <c:dLbl>
              <c:idx val="52"/>
              <c:layout>
                <c:manualLayout>
                  <c:x val="-1.3865888833921669E-2"/>
                  <c:y val="-4.36131034145059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F2-4371-9009-67BF566081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Feuil1!$A$2:$A$54</c:f>
              <c:strCache>
                <c:ptCount val="53"/>
                <c:pt idx="0">
                  <c:v>janv-18</c:v>
                </c:pt>
                <c:pt idx="1">
                  <c:v>févr-18</c:v>
                </c:pt>
                <c:pt idx="2">
                  <c:v>mars-18</c:v>
                </c:pt>
                <c:pt idx="3">
                  <c:v>avr-18</c:v>
                </c:pt>
                <c:pt idx="4">
                  <c:v>mai-18</c:v>
                </c:pt>
                <c:pt idx="5">
                  <c:v>juin-18</c:v>
                </c:pt>
                <c:pt idx="6">
                  <c:v>juil-18</c:v>
                </c:pt>
                <c:pt idx="7">
                  <c:v>août-18</c:v>
                </c:pt>
                <c:pt idx="8">
                  <c:v>sept-18</c:v>
                </c:pt>
                <c:pt idx="9">
                  <c:v>oct-18</c:v>
                </c:pt>
                <c:pt idx="10">
                  <c:v>nov-18</c:v>
                </c:pt>
                <c:pt idx="11">
                  <c:v>déc-18</c:v>
                </c:pt>
                <c:pt idx="12">
                  <c:v>janv-19</c:v>
                </c:pt>
                <c:pt idx="13">
                  <c:v>févr-19</c:v>
                </c:pt>
                <c:pt idx="14">
                  <c:v>mars-19</c:v>
                </c:pt>
                <c:pt idx="15">
                  <c:v>avr-19</c:v>
                </c:pt>
                <c:pt idx="16">
                  <c:v>mai-19</c:v>
                </c:pt>
                <c:pt idx="17">
                  <c:v>juin-19</c:v>
                </c:pt>
                <c:pt idx="18">
                  <c:v>juil-19</c:v>
                </c:pt>
                <c:pt idx="19">
                  <c:v>août-19</c:v>
                </c:pt>
                <c:pt idx="20">
                  <c:v>sept-19</c:v>
                </c:pt>
                <c:pt idx="21">
                  <c:v>oct-19</c:v>
                </c:pt>
                <c:pt idx="22">
                  <c:v>nov-19</c:v>
                </c:pt>
                <c:pt idx="23">
                  <c:v>dec-19</c:v>
                </c:pt>
                <c:pt idx="24">
                  <c:v>janv-20</c:v>
                </c:pt>
                <c:pt idx="25">
                  <c:v>fev-20</c:v>
                </c:pt>
                <c:pt idx="26">
                  <c:v>mars-20</c:v>
                </c:pt>
                <c:pt idx="27">
                  <c:v>avr-20</c:v>
                </c:pt>
                <c:pt idx="28">
                  <c:v>mai-20</c:v>
                </c:pt>
                <c:pt idx="29">
                  <c:v>juin-20</c:v>
                </c:pt>
                <c:pt idx="30">
                  <c:v>juil-20</c:v>
                </c:pt>
                <c:pt idx="31">
                  <c:v>août-20</c:v>
                </c:pt>
                <c:pt idx="32">
                  <c:v>sept-20</c:v>
                </c:pt>
                <c:pt idx="33">
                  <c:v>oct-20</c:v>
                </c:pt>
                <c:pt idx="34">
                  <c:v>nov-20</c:v>
                </c:pt>
                <c:pt idx="35">
                  <c:v>déc-20</c:v>
                </c:pt>
                <c:pt idx="36">
                  <c:v>janv-21</c:v>
                </c:pt>
                <c:pt idx="37">
                  <c:v>févr-21</c:v>
                </c:pt>
                <c:pt idx="38">
                  <c:v>mars-21</c:v>
                </c:pt>
                <c:pt idx="39">
                  <c:v>avril</c:v>
                </c:pt>
                <c:pt idx="40">
                  <c:v>mai-21</c:v>
                </c:pt>
                <c:pt idx="41">
                  <c:v>juin-21</c:v>
                </c:pt>
                <c:pt idx="42">
                  <c:v>juil-21</c:v>
                </c:pt>
                <c:pt idx="43">
                  <c:v>août-21</c:v>
                </c:pt>
                <c:pt idx="44">
                  <c:v>sept-21</c:v>
                </c:pt>
                <c:pt idx="45">
                  <c:v>oct-21</c:v>
                </c:pt>
                <c:pt idx="46">
                  <c:v>nov-21</c:v>
                </c:pt>
                <c:pt idx="47">
                  <c:v>dec-21</c:v>
                </c:pt>
                <c:pt idx="48">
                  <c:v>janv-22</c:v>
                </c:pt>
                <c:pt idx="49">
                  <c:v>févr-22</c:v>
                </c:pt>
                <c:pt idx="50">
                  <c:v>mars-22</c:v>
                </c:pt>
                <c:pt idx="51">
                  <c:v>avr-22</c:v>
                </c:pt>
                <c:pt idx="52">
                  <c:v>mai-22</c:v>
                </c:pt>
              </c:strCache>
            </c:strRef>
          </c:cat>
          <c:val>
            <c:numRef>
              <c:f>Feuil1!$B$2:$B$54</c:f>
              <c:numCache>
                <c:formatCode>0</c:formatCode>
                <c:ptCount val="53"/>
                <c:pt idx="0">
                  <c:v>20</c:v>
                </c:pt>
                <c:pt idx="1">
                  <c:v>21</c:v>
                </c:pt>
                <c:pt idx="2">
                  <c:v>22</c:v>
                </c:pt>
                <c:pt idx="3">
                  <c:v>24</c:v>
                </c:pt>
                <c:pt idx="4">
                  <c:v>24</c:v>
                </c:pt>
                <c:pt idx="5">
                  <c:v>27.239848129987625</c:v>
                </c:pt>
                <c:pt idx="6">
                  <c:v>29</c:v>
                </c:pt>
                <c:pt idx="7">
                  <c:v>33</c:v>
                </c:pt>
                <c:pt idx="8">
                  <c:v>36</c:v>
                </c:pt>
                <c:pt idx="9" formatCode="General">
                  <c:v>35</c:v>
                </c:pt>
                <c:pt idx="10" formatCode="General">
                  <c:v>44</c:v>
                </c:pt>
                <c:pt idx="11" formatCode="General">
                  <c:v>51</c:v>
                </c:pt>
                <c:pt idx="12" formatCode="General">
                  <c:v>44</c:v>
                </c:pt>
                <c:pt idx="13" formatCode="General">
                  <c:v>46</c:v>
                </c:pt>
                <c:pt idx="14" formatCode="General">
                  <c:v>39</c:v>
                </c:pt>
                <c:pt idx="15" formatCode="General">
                  <c:v>42</c:v>
                </c:pt>
                <c:pt idx="16" formatCode="General">
                  <c:v>39</c:v>
                </c:pt>
                <c:pt idx="17" formatCode="General">
                  <c:v>38</c:v>
                </c:pt>
                <c:pt idx="18" formatCode="General">
                  <c:v>36</c:v>
                </c:pt>
                <c:pt idx="19" formatCode="General">
                  <c:v>37</c:v>
                </c:pt>
                <c:pt idx="20" formatCode="General">
                  <c:v>32</c:v>
                </c:pt>
                <c:pt idx="21" formatCode="General">
                  <c:v>32</c:v>
                </c:pt>
                <c:pt idx="22" formatCode="General">
                  <c:v>36</c:v>
                </c:pt>
                <c:pt idx="23" formatCode="General">
                  <c:v>38</c:v>
                </c:pt>
                <c:pt idx="24" formatCode="General">
                  <c:v>39</c:v>
                </c:pt>
                <c:pt idx="25" formatCode="General">
                  <c:v>37</c:v>
                </c:pt>
                <c:pt idx="26" formatCode="General">
                  <c:v>38</c:v>
                </c:pt>
                <c:pt idx="27" formatCode="General">
                  <c:v>29</c:v>
                </c:pt>
                <c:pt idx="28" formatCode="General">
                  <c:v>32</c:v>
                </c:pt>
                <c:pt idx="29" formatCode="General">
                  <c:v>34</c:v>
                </c:pt>
                <c:pt idx="30" formatCode="General">
                  <c:v>31</c:v>
                </c:pt>
                <c:pt idx="31" formatCode="General">
                  <c:v>27</c:v>
                </c:pt>
                <c:pt idx="32" formatCode="General">
                  <c:v>30</c:v>
                </c:pt>
                <c:pt idx="33" formatCode="General">
                  <c:v>35</c:v>
                </c:pt>
                <c:pt idx="34" formatCode="General">
                  <c:v>31</c:v>
                </c:pt>
                <c:pt idx="35" formatCode="General">
                  <c:v>32</c:v>
                </c:pt>
                <c:pt idx="36" formatCode="General">
                  <c:v>33</c:v>
                </c:pt>
                <c:pt idx="37" formatCode="General">
                  <c:v>31</c:v>
                </c:pt>
                <c:pt idx="38" formatCode="General">
                  <c:v>31</c:v>
                </c:pt>
                <c:pt idx="39" formatCode="General">
                  <c:v>31</c:v>
                </c:pt>
                <c:pt idx="40" formatCode="General">
                  <c:v>33</c:v>
                </c:pt>
                <c:pt idx="41" formatCode="General">
                  <c:v>30</c:v>
                </c:pt>
                <c:pt idx="42" formatCode="General">
                  <c:v>34</c:v>
                </c:pt>
                <c:pt idx="43" formatCode="General">
                  <c:v>35</c:v>
                </c:pt>
                <c:pt idx="44" formatCode="General">
                  <c:v>32</c:v>
                </c:pt>
                <c:pt idx="45" formatCode="General">
                  <c:v>33</c:v>
                </c:pt>
                <c:pt idx="46" formatCode="General">
                  <c:v>34</c:v>
                </c:pt>
                <c:pt idx="47" formatCode="General">
                  <c:v>32</c:v>
                </c:pt>
                <c:pt idx="48" formatCode="General">
                  <c:v>37</c:v>
                </c:pt>
                <c:pt idx="49" formatCode="General">
                  <c:v>35</c:v>
                </c:pt>
                <c:pt idx="50" formatCode="General">
                  <c:v>29</c:v>
                </c:pt>
                <c:pt idx="51" formatCode="General">
                  <c:v>30</c:v>
                </c:pt>
                <c:pt idx="52" formatCode="General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0-354D-4526-AFE3-0C2CD0F586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3020672"/>
        <c:axId val="243021216"/>
      </c:lineChart>
      <c:catAx>
        <c:axId val="24302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3021216"/>
        <c:crosses val="autoZero"/>
        <c:auto val="1"/>
        <c:lblAlgn val="ctr"/>
        <c:lblOffset val="100"/>
        <c:tickMarkSkip val="1"/>
        <c:noMultiLvlLbl val="1"/>
      </c:catAx>
      <c:valAx>
        <c:axId val="243021216"/>
        <c:scaling>
          <c:orientation val="minMax"/>
          <c:max val="70"/>
          <c:min val="15"/>
        </c:scaling>
        <c:delete val="1"/>
        <c:axPos val="l"/>
        <c:numFmt formatCode="0" sourceLinked="1"/>
        <c:majorTickMark val="out"/>
        <c:minorTickMark val="none"/>
        <c:tickLblPos val="nextTo"/>
        <c:crossAx val="2430206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C00000"/>
      </a:solidFill>
      <a:prstDash val="dash"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950912958413523E-3"/>
          <c:y val="2.3681730980685226E-2"/>
          <c:w val="0.99240490870415865"/>
          <c:h val="0.829627000743173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% TOTAL CONFIANCE</c:v>
                </c:pt>
              </c:strCache>
            </c:strRef>
          </c:tx>
          <c:spPr>
            <a:solidFill>
              <a:srgbClr val="15944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A7D427A-D8C7-4772-BD70-E767DB0D8D62}" type="VALUE">
                      <a:rPr lang="en-US" smtClean="0"/>
                      <a:pPr/>
                      <a:t>[VALEUR]</a:t>
                    </a:fld>
                    <a:endParaRPr lang="fr-F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F41-4B7C-B60B-025F097769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Jacques Chirac 
1995</c:v>
                </c:pt>
                <c:pt idx="1">
                  <c:v>Jacques Chirac 
2002</c:v>
                </c:pt>
                <c:pt idx="2">
                  <c:v>Nicolas Sarkozy 
2007</c:v>
                </c:pt>
                <c:pt idx="3">
                  <c:v>François Hollande 
2012</c:v>
                </c:pt>
                <c:pt idx="4">
                  <c:v>Emmanel Macron 
2017</c:v>
                </c:pt>
                <c:pt idx="5">
                  <c:v>Emmanel Macron 
2022</c:v>
                </c:pt>
              </c:strCache>
            </c:strRef>
          </c:cat>
          <c:val>
            <c:numRef>
              <c:f>Feuil1!$B$2:$B$7</c:f>
              <c:numCache>
                <c:formatCode>0</c:formatCode>
                <c:ptCount val="6"/>
                <c:pt idx="0">
                  <c:v>61</c:v>
                </c:pt>
                <c:pt idx="1">
                  <c:v>53</c:v>
                </c:pt>
                <c:pt idx="2">
                  <c:v>59</c:v>
                </c:pt>
                <c:pt idx="3">
                  <c:v>58</c:v>
                </c:pt>
                <c:pt idx="4" formatCode="General">
                  <c:v>45</c:v>
                </c:pt>
                <c:pt idx="5" formatCode="General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53-49ED-B121-1C1D0F9EA4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026112"/>
        <c:axId val="243014144"/>
      </c:barChart>
      <c:catAx>
        <c:axId val="24302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3014144"/>
        <c:crosses val="autoZero"/>
        <c:auto val="1"/>
        <c:lblAlgn val="ctr"/>
        <c:lblOffset val="100"/>
        <c:noMultiLvlLbl val="0"/>
      </c:catAx>
      <c:valAx>
        <c:axId val="243014144"/>
        <c:scaling>
          <c:orientation val="minMax"/>
          <c:max val="95"/>
        </c:scaling>
        <c:delete val="1"/>
        <c:axPos val="l"/>
        <c:numFmt formatCode="0" sourceLinked="1"/>
        <c:majorTickMark val="out"/>
        <c:minorTickMark val="none"/>
        <c:tickLblPos val="nextTo"/>
        <c:crossAx val="24302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2169617013896734"/>
          <c:y val="0.11079315619711794"/>
          <c:w val="0.17626685260173749"/>
          <c:h val="5.21749976315382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fr-FR" sz="1200" b="1" i="0" u="sng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200" b="1" u="sng" noProof="0" dirty="0"/>
              <a:t>Confiance</a:t>
            </a:r>
            <a:r>
              <a:rPr lang="fr-FR" sz="1200" b="1" u="sng" baseline="0" noProof="0" dirty="0"/>
              <a:t> en Emmanuel Macron selon l’électorat de 1er tour de la présidentielle 2022</a:t>
            </a:r>
            <a:endParaRPr lang="fr-FR" sz="1200" b="1" u="sng" noProof="0" dirty="0"/>
          </a:p>
        </c:rich>
      </c:tx>
      <c:layout>
        <c:manualLayout>
          <c:xMode val="edge"/>
          <c:yMode val="edge"/>
          <c:x val="0.14494704765919789"/>
          <c:y val="2.356811359704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r-FR" sz="1200" b="1" i="0" u="sng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7.5950912958413523E-3"/>
          <c:y val="0.18262682573833253"/>
          <c:w val="0.99240490870415865"/>
          <c:h val="0.6644682577714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% TOTAL CONFIANCE</c:v>
                </c:pt>
              </c:strCache>
            </c:strRef>
          </c:tx>
          <c:spPr>
            <a:solidFill>
              <a:srgbClr val="1594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Feuil1!$A$2:$A$6</c:f>
              <c:strCache>
                <c:ptCount val="4"/>
                <c:pt idx="0">
                  <c:v>Jean-Luc MELENCHON</c:v>
                </c:pt>
                <c:pt idx="1">
                  <c:v>Emmanuel MACRON</c:v>
                </c:pt>
                <c:pt idx="2">
                  <c:v>Marine                                          LE PEN</c:v>
                </c:pt>
                <c:pt idx="3">
                  <c:v>Abstention</c:v>
                </c:pt>
              </c:strCache>
            </c:strRef>
          </c:cat>
          <c:val>
            <c:numRef>
              <c:f>Feuil1!$B$2:$B$5</c:f>
              <c:numCache>
                <c:formatCode>0</c:formatCode>
                <c:ptCount val="4"/>
                <c:pt idx="0">
                  <c:v>22</c:v>
                </c:pt>
                <c:pt idx="1">
                  <c:v>91</c:v>
                </c:pt>
                <c:pt idx="2">
                  <c:v>10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53-49ED-B121-1C1D0F9EA4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026112"/>
        <c:axId val="243014144"/>
      </c:barChart>
      <c:catAx>
        <c:axId val="24302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3014144"/>
        <c:crosses val="autoZero"/>
        <c:auto val="1"/>
        <c:lblAlgn val="ctr"/>
        <c:lblOffset val="100"/>
        <c:noMultiLvlLbl val="0"/>
      </c:catAx>
      <c:valAx>
        <c:axId val="243014144"/>
        <c:scaling>
          <c:orientation val="minMax"/>
          <c:max val="95"/>
        </c:scaling>
        <c:delete val="1"/>
        <c:axPos val="l"/>
        <c:numFmt formatCode="0" sourceLinked="1"/>
        <c:majorTickMark val="out"/>
        <c:minorTickMark val="none"/>
        <c:tickLblPos val="nextTo"/>
        <c:crossAx val="24302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2169617013896734"/>
          <c:y val="0.11079315619711794"/>
          <c:w val="0.17626685260173749"/>
          <c:h val="5.21749976315382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971044883901787"/>
          <c:y val="2.3061935121321389E-2"/>
          <c:w val="0.61587504166203755"/>
          <c:h val="0.961921309960732"/>
        </c:manualLayout>
      </c:layout>
      <c:barChart>
        <c:barDir val="bar"/>
        <c:grouping val="percentStacked"/>
        <c:varyColors val="0"/>
        <c:ser>
          <c:idx val="4"/>
          <c:order val="0"/>
          <c:tx>
            <c:strRef>
              <c:f>Feuil1!$B$1</c:f>
              <c:strCache>
                <c:ptCount val="1"/>
                <c:pt idx="0">
                  <c:v>Une image très positive</c:v>
                </c:pt>
              </c:strCache>
            </c:strRef>
          </c:tx>
          <c:spPr>
            <a:solidFill>
              <a:srgbClr val="15944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Jean-Luc Mélenchon</c:v>
                </c:pt>
                <c:pt idx="2">
                  <c:v>Marine Le Pen</c:v>
                </c:pt>
                <c:pt idx="3">
                  <c:v>Christine Lagarde</c:v>
                </c:pt>
                <c:pt idx="4">
                  <c:v>Jean Castex</c:v>
                </c:pt>
                <c:pt idx="5">
                  <c:v>Olivier Véran</c:v>
                </c:pt>
                <c:pt idx="6">
                  <c:v>Bruno Le Maire</c:v>
                </c:pt>
                <c:pt idx="7">
                  <c:v>Nicolas Sarkozy</c:v>
                </c:pt>
                <c:pt idx="8">
                  <c:v>Jean-Yves Le Drian</c:v>
                </c:pt>
                <c:pt idx="9">
                  <c:v>Gabriel Attal</c:v>
                </c:pt>
                <c:pt idx="10">
                  <c:v>François Hollande</c:v>
                </c:pt>
                <c:pt idx="11">
                  <c:v>François Bayrou</c:v>
                </c:pt>
                <c:pt idx="12">
                  <c:v>Xavier Bertrand</c:v>
                </c:pt>
                <c:pt idx="13">
                  <c:v>Yannick Jadot</c:v>
                </c:pt>
                <c:pt idx="14">
                  <c:v>Philippe Poutou</c:v>
                </c:pt>
                <c:pt idx="15">
                  <c:v>Fabien Roussel</c:v>
                </c:pt>
                <c:pt idx="16">
                  <c:v>Marion Maréchal</c:v>
                </c:pt>
                <c:pt idx="17">
                  <c:v>Michel Barnier</c:v>
                </c:pt>
                <c:pt idx="18">
                  <c:v>Eric Dupond-Moretti</c:v>
                </c:pt>
                <c:pt idx="19">
                  <c:v>Jordan Bardella</c:v>
                </c:pt>
                <c:pt idx="20">
                  <c:v>Nicolas Dupont-Aignan</c:v>
                </c:pt>
                <c:pt idx="21">
                  <c:v>Elisabeth Borne</c:v>
                </c:pt>
                <c:pt idx="22">
                  <c:v>Jean-Michel Blanquer</c:v>
                </c:pt>
                <c:pt idx="23">
                  <c:v>Gérald Darmanin</c:v>
                </c:pt>
                <c:pt idx="24">
                  <c:v>Laurent Wauquiez</c:v>
                </c:pt>
                <c:pt idx="25">
                  <c:v>Rachida Dati</c:v>
                </c:pt>
                <c:pt idx="26">
                  <c:v>Manuel Valls</c:v>
                </c:pt>
                <c:pt idx="27">
                  <c:v>Eric Zemmour</c:v>
                </c:pt>
                <c:pt idx="28">
                  <c:v>Richard Ferrand</c:v>
                </c:pt>
                <c:pt idx="29">
                  <c:v>Eric Ciotti</c:v>
                </c:pt>
                <c:pt idx="30">
                  <c:v>Anne Hidalgo</c:v>
                </c:pt>
                <c:pt idx="31">
                  <c:v>Valérie Pécresse</c:v>
                </c:pt>
                <c:pt idx="32">
                  <c:v>Olivier Faure</c:v>
                </c:pt>
                <c:pt idx="33">
                  <c:v>Philippe Juvin</c:v>
                </c:pt>
                <c:pt idx="34">
                  <c:v>Sandrine Rousseau</c:v>
                </c:pt>
                <c:pt idx="35">
                  <c:v>Christian Jacob</c:v>
                </c:pt>
              </c:strCache>
            </c:strRef>
          </c:cat>
          <c:val>
            <c:numRef>
              <c:f>Feuil1!$B$2:$B$37</c:f>
              <c:numCache>
                <c:formatCode>0</c:formatCode>
                <c:ptCount val="36"/>
                <c:pt idx="0">
                  <c:v>12</c:v>
                </c:pt>
                <c:pt idx="1">
                  <c:v>10</c:v>
                </c:pt>
                <c:pt idx="2">
                  <c:v>13</c:v>
                </c:pt>
                <c:pt idx="3">
                  <c:v>10</c:v>
                </c:pt>
                <c:pt idx="4">
                  <c:v>4</c:v>
                </c:pt>
                <c:pt idx="5">
                  <c:v>4</c:v>
                </c:pt>
                <c:pt idx="6">
                  <c:v>6</c:v>
                </c:pt>
                <c:pt idx="7">
                  <c:v>5</c:v>
                </c:pt>
                <c:pt idx="8">
                  <c:v>7</c:v>
                </c:pt>
                <c:pt idx="9">
                  <c:v>6</c:v>
                </c:pt>
                <c:pt idx="10">
                  <c:v>4</c:v>
                </c:pt>
                <c:pt idx="11">
                  <c:v>3</c:v>
                </c:pt>
                <c:pt idx="12">
                  <c:v>4</c:v>
                </c:pt>
                <c:pt idx="13">
                  <c:v>3</c:v>
                </c:pt>
                <c:pt idx="14">
                  <c:v>4</c:v>
                </c:pt>
                <c:pt idx="15">
                  <c:v>3</c:v>
                </c:pt>
                <c:pt idx="16">
                  <c:v>7</c:v>
                </c:pt>
                <c:pt idx="17">
                  <c:v>3</c:v>
                </c:pt>
                <c:pt idx="18">
                  <c:v>3</c:v>
                </c:pt>
                <c:pt idx="19">
                  <c:v>8</c:v>
                </c:pt>
                <c:pt idx="20">
                  <c:v>5</c:v>
                </c:pt>
                <c:pt idx="21">
                  <c:v>3</c:v>
                </c:pt>
                <c:pt idx="22">
                  <c:v>2</c:v>
                </c:pt>
                <c:pt idx="23">
                  <c:v>2</c:v>
                </c:pt>
                <c:pt idx="24">
                  <c:v>3</c:v>
                </c:pt>
                <c:pt idx="25">
                  <c:v>2</c:v>
                </c:pt>
                <c:pt idx="26">
                  <c:v>2</c:v>
                </c:pt>
                <c:pt idx="27">
                  <c:v>4</c:v>
                </c:pt>
                <c:pt idx="28">
                  <c:v>1</c:v>
                </c:pt>
                <c:pt idx="29">
                  <c:v>3</c:v>
                </c:pt>
                <c:pt idx="30">
                  <c:v>2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B-48F4-874E-298D53351356}"/>
            </c:ext>
          </c:extLst>
        </c:ser>
        <c:ser>
          <c:idx val="2"/>
          <c:order val="1"/>
          <c:tx>
            <c:strRef>
              <c:f>Feuil1!$C$1</c:f>
              <c:strCache>
                <c:ptCount val="1"/>
                <c:pt idx="0">
                  <c:v>Une image plutôt positive</c:v>
                </c:pt>
              </c:strCache>
            </c:strRef>
          </c:tx>
          <c:spPr>
            <a:solidFill>
              <a:srgbClr val="8CC73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Jean-Luc Mélenchon</c:v>
                </c:pt>
                <c:pt idx="2">
                  <c:v>Marine Le Pen</c:v>
                </c:pt>
                <c:pt idx="3">
                  <c:v>Christine Lagarde</c:v>
                </c:pt>
                <c:pt idx="4">
                  <c:v>Jean Castex</c:v>
                </c:pt>
                <c:pt idx="5">
                  <c:v>Olivier Véran</c:v>
                </c:pt>
                <c:pt idx="6">
                  <c:v>Bruno Le Maire</c:v>
                </c:pt>
                <c:pt idx="7">
                  <c:v>Nicolas Sarkozy</c:v>
                </c:pt>
                <c:pt idx="8">
                  <c:v>Jean-Yves Le Drian</c:v>
                </c:pt>
                <c:pt idx="9">
                  <c:v>Gabriel Attal</c:v>
                </c:pt>
                <c:pt idx="10">
                  <c:v>François Hollande</c:v>
                </c:pt>
                <c:pt idx="11">
                  <c:v>François Bayrou</c:v>
                </c:pt>
                <c:pt idx="12">
                  <c:v>Xavier Bertrand</c:v>
                </c:pt>
                <c:pt idx="13">
                  <c:v>Yannick Jadot</c:v>
                </c:pt>
                <c:pt idx="14">
                  <c:v>Philippe Poutou</c:v>
                </c:pt>
                <c:pt idx="15">
                  <c:v>Fabien Roussel</c:v>
                </c:pt>
                <c:pt idx="16">
                  <c:v>Marion Maréchal</c:v>
                </c:pt>
                <c:pt idx="17">
                  <c:v>Michel Barnier</c:v>
                </c:pt>
                <c:pt idx="18">
                  <c:v>Eric Dupond-Moretti</c:v>
                </c:pt>
                <c:pt idx="19">
                  <c:v>Jordan Bardella</c:v>
                </c:pt>
                <c:pt idx="20">
                  <c:v>Nicolas Dupont-Aignan</c:v>
                </c:pt>
                <c:pt idx="21">
                  <c:v>Elisabeth Borne</c:v>
                </c:pt>
                <c:pt idx="22">
                  <c:v>Jean-Michel Blanquer</c:v>
                </c:pt>
                <c:pt idx="23">
                  <c:v>Gérald Darmanin</c:v>
                </c:pt>
                <c:pt idx="24">
                  <c:v>Laurent Wauquiez</c:v>
                </c:pt>
                <c:pt idx="25">
                  <c:v>Rachida Dati</c:v>
                </c:pt>
                <c:pt idx="26">
                  <c:v>Manuel Valls</c:v>
                </c:pt>
                <c:pt idx="27">
                  <c:v>Eric Zemmour</c:v>
                </c:pt>
                <c:pt idx="28">
                  <c:v>Richard Ferrand</c:v>
                </c:pt>
                <c:pt idx="29">
                  <c:v>Eric Ciotti</c:v>
                </c:pt>
                <c:pt idx="30">
                  <c:v>Anne Hidalgo</c:v>
                </c:pt>
                <c:pt idx="31">
                  <c:v>Valérie Pécresse</c:v>
                </c:pt>
                <c:pt idx="32">
                  <c:v>Olivier Faure</c:v>
                </c:pt>
                <c:pt idx="33">
                  <c:v>Philippe Juvin</c:v>
                </c:pt>
                <c:pt idx="34">
                  <c:v>Sandrine Rousseau</c:v>
                </c:pt>
                <c:pt idx="35">
                  <c:v>Christian Jacob</c:v>
                </c:pt>
              </c:strCache>
            </c:strRef>
          </c:cat>
          <c:val>
            <c:numRef>
              <c:f>Feuil1!$C$2:$C$37</c:f>
              <c:numCache>
                <c:formatCode>0</c:formatCode>
                <c:ptCount val="36"/>
                <c:pt idx="0">
                  <c:v>36</c:v>
                </c:pt>
                <c:pt idx="1">
                  <c:v>25</c:v>
                </c:pt>
                <c:pt idx="2">
                  <c:v>20</c:v>
                </c:pt>
                <c:pt idx="3">
                  <c:v>23</c:v>
                </c:pt>
                <c:pt idx="4">
                  <c:v>28</c:v>
                </c:pt>
                <c:pt idx="5">
                  <c:v>27</c:v>
                </c:pt>
                <c:pt idx="6">
                  <c:v>24</c:v>
                </c:pt>
                <c:pt idx="7">
                  <c:v>25</c:v>
                </c:pt>
                <c:pt idx="8">
                  <c:v>22</c:v>
                </c:pt>
                <c:pt idx="9">
                  <c:v>21</c:v>
                </c:pt>
                <c:pt idx="10">
                  <c:v>23</c:v>
                </c:pt>
                <c:pt idx="11">
                  <c:v>23</c:v>
                </c:pt>
                <c:pt idx="12">
                  <c:v>21</c:v>
                </c:pt>
                <c:pt idx="13">
                  <c:v>22</c:v>
                </c:pt>
                <c:pt idx="14">
                  <c:v>20</c:v>
                </c:pt>
                <c:pt idx="15">
                  <c:v>19</c:v>
                </c:pt>
                <c:pt idx="16">
                  <c:v>14</c:v>
                </c:pt>
                <c:pt idx="17">
                  <c:v>18</c:v>
                </c:pt>
                <c:pt idx="18">
                  <c:v>18</c:v>
                </c:pt>
                <c:pt idx="19">
                  <c:v>11</c:v>
                </c:pt>
                <c:pt idx="20">
                  <c:v>14</c:v>
                </c:pt>
                <c:pt idx="21">
                  <c:v>16</c:v>
                </c:pt>
                <c:pt idx="22">
                  <c:v>17</c:v>
                </c:pt>
                <c:pt idx="23">
                  <c:v>17</c:v>
                </c:pt>
                <c:pt idx="24">
                  <c:v>15</c:v>
                </c:pt>
                <c:pt idx="25">
                  <c:v>15</c:v>
                </c:pt>
                <c:pt idx="26">
                  <c:v>14</c:v>
                </c:pt>
                <c:pt idx="27">
                  <c:v>11</c:v>
                </c:pt>
                <c:pt idx="28">
                  <c:v>14</c:v>
                </c:pt>
                <c:pt idx="29">
                  <c:v>11</c:v>
                </c:pt>
                <c:pt idx="30">
                  <c:v>12</c:v>
                </c:pt>
                <c:pt idx="31">
                  <c:v>11</c:v>
                </c:pt>
                <c:pt idx="32">
                  <c:v>10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2B-48F4-874E-298D53351356}"/>
            </c:ext>
          </c:extLst>
        </c:ser>
        <c:ser>
          <c:idx val="3"/>
          <c:order val="2"/>
          <c:tx>
            <c:strRef>
              <c:f>Feuil1!$D$1</c:f>
              <c:strCache>
                <c:ptCount val="1"/>
                <c:pt idx="0">
                  <c:v>Une image plutôt négative</c:v>
                </c:pt>
              </c:strCache>
            </c:strRef>
          </c:tx>
          <c:spPr>
            <a:solidFill>
              <a:srgbClr val="E4782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Jean-Luc Mélenchon</c:v>
                </c:pt>
                <c:pt idx="2">
                  <c:v>Marine Le Pen</c:v>
                </c:pt>
                <c:pt idx="3">
                  <c:v>Christine Lagarde</c:v>
                </c:pt>
                <c:pt idx="4">
                  <c:v>Jean Castex</c:v>
                </c:pt>
                <c:pt idx="5">
                  <c:v>Olivier Véran</c:v>
                </c:pt>
                <c:pt idx="6">
                  <c:v>Bruno Le Maire</c:v>
                </c:pt>
                <c:pt idx="7">
                  <c:v>Nicolas Sarkozy</c:v>
                </c:pt>
                <c:pt idx="8">
                  <c:v>Jean-Yves Le Drian</c:v>
                </c:pt>
                <c:pt idx="9">
                  <c:v>Gabriel Attal</c:v>
                </c:pt>
                <c:pt idx="10">
                  <c:v>François Hollande</c:v>
                </c:pt>
                <c:pt idx="11">
                  <c:v>François Bayrou</c:v>
                </c:pt>
                <c:pt idx="12">
                  <c:v>Xavier Bertrand</c:v>
                </c:pt>
                <c:pt idx="13">
                  <c:v>Yannick Jadot</c:v>
                </c:pt>
                <c:pt idx="14">
                  <c:v>Philippe Poutou</c:v>
                </c:pt>
                <c:pt idx="15">
                  <c:v>Fabien Roussel</c:v>
                </c:pt>
                <c:pt idx="16">
                  <c:v>Marion Maréchal</c:v>
                </c:pt>
                <c:pt idx="17">
                  <c:v>Michel Barnier</c:v>
                </c:pt>
                <c:pt idx="18">
                  <c:v>Eric Dupond-Moretti</c:v>
                </c:pt>
                <c:pt idx="19">
                  <c:v>Jordan Bardella</c:v>
                </c:pt>
                <c:pt idx="20">
                  <c:v>Nicolas Dupont-Aignan</c:v>
                </c:pt>
                <c:pt idx="21">
                  <c:v>Elisabeth Borne</c:v>
                </c:pt>
                <c:pt idx="22">
                  <c:v>Jean-Michel Blanquer</c:v>
                </c:pt>
                <c:pt idx="23">
                  <c:v>Gérald Darmanin</c:v>
                </c:pt>
                <c:pt idx="24">
                  <c:v>Laurent Wauquiez</c:v>
                </c:pt>
                <c:pt idx="25">
                  <c:v>Rachida Dati</c:v>
                </c:pt>
                <c:pt idx="26">
                  <c:v>Manuel Valls</c:v>
                </c:pt>
                <c:pt idx="27">
                  <c:v>Eric Zemmour</c:v>
                </c:pt>
                <c:pt idx="28">
                  <c:v>Richard Ferrand</c:v>
                </c:pt>
                <c:pt idx="29">
                  <c:v>Eric Ciotti</c:v>
                </c:pt>
                <c:pt idx="30">
                  <c:v>Anne Hidalgo</c:v>
                </c:pt>
                <c:pt idx="31">
                  <c:v>Valérie Pécresse</c:v>
                </c:pt>
                <c:pt idx="32">
                  <c:v>Olivier Faure</c:v>
                </c:pt>
                <c:pt idx="33">
                  <c:v>Philippe Juvin</c:v>
                </c:pt>
                <c:pt idx="34">
                  <c:v>Sandrine Rousseau</c:v>
                </c:pt>
                <c:pt idx="35">
                  <c:v>Christian Jacob</c:v>
                </c:pt>
              </c:strCache>
            </c:strRef>
          </c:cat>
          <c:val>
            <c:numRef>
              <c:f>Feuil1!$D$2:$D$37</c:f>
              <c:numCache>
                <c:formatCode>0</c:formatCode>
                <c:ptCount val="36"/>
                <c:pt idx="0">
                  <c:v>15</c:v>
                </c:pt>
                <c:pt idx="1">
                  <c:v>20</c:v>
                </c:pt>
                <c:pt idx="2">
                  <c:v>15</c:v>
                </c:pt>
                <c:pt idx="3">
                  <c:v>16</c:v>
                </c:pt>
                <c:pt idx="4">
                  <c:v>24</c:v>
                </c:pt>
                <c:pt idx="5">
                  <c:v>19</c:v>
                </c:pt>
                <c:pt idx="6">
                  <c:v>20</c:v>
                </c:pt>
                <c:pt idx="7">
                  <c:v>24</c:v>
                </c:pt>
                <c:pt idx="8">
                  <c:v>16</c:v>
                </c:pt>
                <c:pt idx="9">
                  <c:v>18</c:v>
                </c:pt>
                <c:pt idx="10">
                  <c:v>28</c:v>
                </c:pt>
                <c:pt idx="11">
                  <c:v>25</c:v>
                </c:pt>
                <c:pt idx="12">
                  <c:v>23</c:v>
                </c:pt>
                <c:pt idx="13">
                  <c:v>23</c:v>
                </c:pt>
                <c:pt idx="14">
                  <c:v>18</c:v>
                </c:pt>
                <c:pt idx="15">
                  <c:v>19</c:v>
                </c:pt>
                <c:pt idx="16">
                  <c:v>18</c:v>
                </c:pt>
                <c:pt idx="17">
                  <c:v>17</c:v>
                </c:pt>
                <c:pt idx="18">
                  <c:v>20</c:v>
                </c:pt>
                <c:pt idx="19">
                  <c:v>15</c:v>
                </c:pt>
                <c:pt idx="20">
                  <c:v>21</c:v>
                </c:pt>
                <c:pt idx="21">
                  <c:v>17</c:v>
                </c:pt>
                <c:pt idx="22">
                  <c:v>23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24</c:v>
                </c:pt>
                <c:pt idx="27">
                  <c:v>12</c:v>
                </c:pt>
                <c:pt idx="28">
                  <c:v>18</c:v>
                </c:pt>
                <c:pt idx="29">
                  <c:v>18</c:v>
                </c:pt>
                <c:pt idx="30">
                  <c:v>29</c:v>
                </c:pt>
                <c:pt idx="31">
                  <c:v>28</c:v>
                </c:pt>
                <c:pt idx="32">
                  <c:v>19</c:v>
                </c:pt>
                <c:pt idx="33">
                  <c:v>15</c:v>
                </c:pt>
                <c:pt idx="34">
                  <c:v>16</c:v>
                </c:pt>
                <c:pt idx="3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2B-48F4-874E-298D53351356}"/>
            </c:ext>
          </c:extLst>
        </c:ser>
        <c:ser>
          <c:idx val="0"/>
          <c:order val="3"/>
          <c:tx>
            <c:strRef>
              <c:f>Feuil1!$E$1</c:f>
              <c:strCache>
                <c:ptCount val="1"/>
                <c:pt idx="0">
                  <c:v>Une image très négative</c:v>
                </c:pt>
              </c:strCache>
            </c:strRef>
          </c:tx>
          <c:spPr>
            <a:solidFill>
              <a:srgbClr val="BE1D2D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Jean-Luc Mélenchon</c:v>
                </c:pt>
                <c:pt idx="2">
                  <c:v>Marine Le Pen</c:v>
                </c:pt>
                <c:pt idx="3">
                  <c:v>Christine Lagarde</c:v>
                </c:pt>
                <c:pt idx="4">
                  <c:v>Jean Castex</c:v>
                </c:pt>
                <c:pt idx="5">
                  <c:v>Olivier Véran</c:v>
                </c:pt>
                <c:pt idx="6">
                  <c:v>Bruno Le Maire</c:v>
                </c:pt>
                <c:pt idx="7">
                  <c:v>Nicolas Sarkozy</c:v>
                </c:pt>
                <c:pt idx="8">
                  <c:v>Jean-Yves Le Drian</c:v>
                </c:pt>
                <c:pt idx="9">
                  <c:v>Gabriel Attal</c:v>
                </c:pt>
                <c:pt idx="10">
                  <c:v>François Hollande</c:v>
                </c:pt>
                <c:pt idx="11">
                  <c:v>François Bayrou</c:v>
                </c:pt>
                <c:pt idx="12">
                  <c:v>Xavier Bertrand</c:v>
                </c:pt>
                <c:pt idx="13">
                  <c:v>Yannick Jadot</c:v>
                </c:pt>
                <c:pt idx="14">
                  <c:v>Philippe Poutou</c:v>
                </c:pt>
                <c:pt idx="15">
                  <c:v>Fabien Roussel</c:v>
                </c:pt>
                <c:pt idx="16">
                  <c:v>Marion Maréchal</c:v>
                </c:pt>
                <c:pt idx="17">
                  <c:v>Michel Barnier</c:v>
                </c:pt>
                <c:pt idx="18">
                  <c:v>Eric Dupond-Moretti</c:v>
                </c:pt>
                <c:pt idx="19">
                  <c:v>Jordan Bardella</c:v>
                </c:pt>
                <c:pt idx="20">
                  <c:v>Nicolas Dupont-Aignan</c:v>
                </c:pt>
                <c:pt idx="21">
                  <c:v>Elisabeth Borne</c:v>
                </c:pt>
                <c:pt idx="22">
                  <c:v>Jean-Michel Blanquer</c:v>
                </c:pt>
                <c:pt idx="23">
                  <c:v>Gérald Darmanin</c:v>
                </c:pt>
                <c:pt idx="24">
                  <c:v>Laurent Wauquiez</c:v>
                </c:pt>
                <c:pt idx="25">
                  <c:v>Rachida Dati</c:v>
                </c:pt>
                <c:pt idx="26">
                  <c:v>Manuel Valls</c:v>
                </c:pt>
                <c:pt idx="27">
                  <c:v>Eric Zemmour</c:v>
                </c:pt>
                <c:pt idx="28">
                  <c:v>Richard Ferrand</c:v>
                </c:pt>
                <c:pt idx="29">
                  <c:v>Eric Ciotti</c:v>
                </c:pt>
                <c:pt idx="30">
                  <c:v>Anne Hidalgo</c:v>
                </c:pt>
                <c:pt idx="31">
                  <c:v>Valérie Pécresse</c:v>
                </c:pt>
                <c:pt idx="32">
                  <c:v>Olivier Faure</c:v>
                </c:pt>
                <c:pt idx="33">
                  <c:v>Philippe Juvin</c:v>
                </c:pt>
                <c:pt idx="34">
                  <c:v>Sandrine Rousseau</c:v>
                </c:pt>
                <c:pt idx="35">
                  <c:v>Christian Jacob</c:v>
                </c:pt>
              </c:strCache>
            </c:strRef>
          </c:cat>
          <c:val>
            <c:numRef>
              <c:f>Feuil1!$E$2:$E$37</c:f>
              <c:numCache>
                <c:formatCode>0</c:formatCode>
                <c:ptCount val="36"/>
                <c:pt idx="0">
                  <c:v>15</c:v>
                </c:pt>
                <c:pt idx="1">
                  <c:v>31</c:v>
                </c:pt>
                <c:pt idx="2">
                  <c:v>39</c:v>
                </c:pt>
                <c:pt idx="3">
                  <c:v>17</c:v>
                </c:pt>
                <c:pt idx="4">
                  <c:v>23</c:v>
                </c:pt>
                <c:pt idx="5">
                  <c:v>24</c:v>
                </c:pt>
                <c:pt idx="6">
                  <c:v>19</c:v>
                </c:pt>
                <c:pt idx="7">
                  <c:v>30</c:v>
                </c:pt>
                <c:pt idx="8">
                  <c:v>14</c:v>
                </c:pt>
                <c:pt idx="9">
                  <c:v>22</c:v>
                </c:pt>
                <c:pt idx="10">
                  <c:v>27</c:v>
                </c:pt>
                <c:pt idx="11">
                  <c:v>20</c:v>
                </c:pt>
                <c:pt idx="12">
                  <c:v>17</c:v>
                </c:pt>
                <c:pt idx="13">
                  <c:v>19</c:v>
                </c:pt>
                <c:pt idx="14">
                  <c:v>25</c:v>
                </c:pt>
                <c:pt idx="15">
                  <c:v>17</c:v>
                </c:pt>
                <c:pt idx="16">
                  <c:v>40</c:v>
                </c:pt>
                <c:pt idx="17">
                  <c:v>14</c:v>
                </c:pt>
                <c:pt idx="18">
                  <c:v>30</c:v>
                </c:pt>
                <c:pt idx="19">
                  <c:v>30</c:v>
                </c:pt>
                <c:pt idx="20">
                  <c:v>32</c:v>
                </c:pt>
                <c:pt idx="21">
                  <c:v>17</c:v>
                </c:pt>
                <c:pt idx="22">
                  <c:v>25</c:v>
                </c:pt>
                <c:pt idx="23">
                  <c:v>28</c:v>
                </c:pt>
                <c:pt idx="24">
                  <c:v>23</c:v>
                </c:pt>
                <c:pt idx="25">
                  <c:v>31</c:v>
                </c:pt>
                <c:pt idx="26">
                  <c:v>38</c:v>
                </c:pt>
                <c:pt idx="27">
                  <c:v>59</c:v>
                </c:pt>
                <c:pt idx="28">
                  <c:v>18</c:v>
                </c:pt>
                <c:pt idx="29">
                  <c:v>30</c:v>
                </c:pt>
                <c:pt idx="30">
                  <c:v>36</c:v>
                </c:pt>
                <c:pt idx="31">
                  <c:v>40</c:v>
                </c:pt>
                <c:pt idx="32">
                  <c:v>17</c:v>
                </c:pt>
                <c:pt idx="33">
                  <c:v>12</c:v>
                </c:pt>
                <c:pt idx="34">
                  <c:v>24</c:v>
                </c:pt>
                <c:pt idx="35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2B-48F4-874E-298D53351356}"/>
            </c:ext>
          </c:extLst>
        </c:ser>
        <c:ser>
          <c:idx val="1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rgbClr val="9C9E9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Jean-Luc Mélenchon</c:v>
                </c:pt>
                <c:pt idx="2">
                  <c:v>Marine Le Pen</c:v>
                </c:pt>
                <c:pt idx="3">
                  <c:v>Christine Lagarde</c:v>
                </c:pt>
                <c:pt idx="4">
                  <c:v>Jean Castex</c:v>
                </c:pt>
                <c:pt idx="5">
                  <c:v>Olivier Véran</c:v>
                </c:pt>
                <c:pt idx="6">
                  <c:v>Bruno Le Maire</c:v>
                </c:pt>
                <c:pt idx="7">
                  <c:v>Nicolas Sarkozy</c:v>
                </c:pt>
                <c:pt idx="8">
                  <c:v>Jean-Yves Le Drian</c:v>
                </c:pt>
                <c:pt idx="9">
                  <c:v>Gabriel Attal</c:v>
                </c:pt>
                <c:pt idx="10">
                  <c:v>François Hollande</c:v>
                </c:pt>
                <c:pt idx="11">
                  <c:v>François Bayrou</c:v>
                </c:pt>
                <c:pt idx="12">
                  <c:v>Xavier Bertrand</c:v>
                </c:pt>
                <c:pt idx="13">
                  <c:v>Yannick Jadot</c:v>
                </c:pt>
                <c:pt idx="14">
                  <c:v>Philippe Poutou</c:v>
                </c:pt>
                <c:pt idx="15">
                  <c:v>Fabien Roussel</c:v>
                </c:pt>
                <c:pt idx="16">
                  <c:v>Marion Maréchal</c:v>
                </c:pt>
                <c:pt idx="17">
                  <c:v>Michel Barnier</c:v>
                </c:pt>
                <c:pt idx="18">
                  <c:v>Eric Dupond-Moretti</c:v>
                </c:pt>
                <c:pt idx="19">
                  <c:v>Jordan Bardella</c:v>
                </c:pt>
                <c:pt idx="20">
                  <c:v>Nicolas Dupont-Aignan</c:v>
                </c:pt>
                <c:pt idx="21">
                  <c:v>Elisabeth Borne</c:v>
                </c:pt>
                <c:pt idx="22">
                  <c:v>Jean-Michel Blanquer</c:v>
                </c:pt>
                <c:pt idx="23">
                  <c:v>Gérald Darmanin</c:v>
                </c:pt>
                <c:pt idx="24">
                  <c:v>Laurent Wauquiez</c:v>
                </c:pt>
                <c:pt idx="25">
                  <c:v>Rachida Dati</c:v>
                </c:pt>
                <c:pt idx="26">
                  <c:v>Manuel Valls</c:v>
                </c:pt>
                <c:pt idx="27">
                  <c:v>Eric Zemmour</c:v>
                </c:pt>
                <c:pt idx="28">
                  <c:v>Richard Ferrand</c:v>
                </c:pt>
                <c:pt idx="29">
                  <c:v>Eric Ciotti</c:v>
                </c:pt>
                <c:pt idx="30">
                  <c:v>Anne Hidalgo</c:v>
                </c:pt>
                <c:pt idx="31">
                  <c:v>Valérie Pécresse</c:v>
                </c:pt>
                <c:pt idx="32">
                  <c:v>Olivier Faure</c:v>
                </c:pt>
                <c:pt idx="33">
                  <c:v>Philippe Juvin</c:v>
                </c:pt>
                <c:pt idx="34">
                  <c:v>Sandrine Rousseau</c:v>
                </c:pt>
                <c:pt idx="35">
                  <c:v>Christian Jacob</c:v>
                </c:pt>
              </c:strCache>
            </c:strRef>
          </c:cat>
          <c:val>
            <c:numRef>
              <c:f>Feuil1!$F$2:$F$37</c:f>
              <c:numCache>
                <c:formatCode>0</c:formatCode>
                <c:ptCount val="36"/>
                <c:pt idx="0">
                  <c:v>22</c:v>
                </c:pt>
                <c:pt idx="1">
                  <c:v>14</c:v>
                </c:pt>
                <c:pt idx="2">
                  <c:v>13</c:v>
                </c:pt>
                <c:pt idx="3">
                  <c:v>34</c:v>
                </c:pt>
                <c:pt idx="4">
                  <c:v>21</c:v>
                </c:pt>
                <c:pt idx="5">
                  <c:v>26</c:v>
                </c:pt>
                <c:pt idx="6">
                  <c:v>31</c:v>
                </c:pt>
                <c:pt idx="7">
                  <c:v>16</c:v>
                </c:pt>
                <c:pt idx="8">
                  <c:v>41</c:v>
                </c:pt>
                <c:pt idx="9">
                  <c:v>33</c:v>
                </c:pt>
                <c:pt idx="10">
                  <c:v>18</c:v>
                </c:pt>
                <c:pt idx="11">
                  <c:v>29</c:v>
                </c:pt>
                <c:pt idx="12">
                  <c:v>35</c:v>
                </c:pt>
                <c:pt idx="13">
                  <c:v>33</c:v>
                </c:pt>
                <c:pt idx="14">
                  <c:v>33</c:v>
                </c:pt>
                <c:pt idx="15">
                  <c:v>42</c:v>
                </c:pt>
                <c:pt idx="16">
                  <c:v>21</c:v>
                </c:pt>
                <c:pt idx="17">
                  <c:v>48</c:v>
                </c:pt>
                <c:pt idx="18">
                  <c:v>29</c:v>
                </c:pt>
                <c:pt idx="19">
                  <c:v>36</c:v>
                </c:pt>
                <c:pt idx="20">
                  <c:v>28</c:v>
                </c:pt>
                <c:pt idx="21">
                  <c:v>47</c:v>
                </c:pt>
                <c:pt idx="22">
                  <c:v>33</c:v>
                </c:pt>
                <c:pt idx="23">
                  <c:v>30</c:v>
                </c:pt>
                <c:pt idx="24">
                  <c:v>35</c:v>
                </c:pt>
                <c:pt idx="25">
                  <c:v>27</c:v>
                </c:pt>
                <c:pt idx="26">
                  <c:v>22</c:v>
                </c:pt>
                <c:pt idx="27">
                  <c:v>14</c:v>
                </c:pt>
                <c:pt idx="28">
                  <c:v>49</c:v>
                </c:pt>
                <c:pt idx="29">
                  <c:v>38</c:v>
                </c:pt>
                <c:pt idx="30">
                  <c:v>21</c:v>
                </c:pt>
                <c:pt idx="31">
                  <c:v>20</c:v>
                </c:pt>
                <c:pt idx="32">
                  <c:v>53</c:v>
                </c:pt>
                <c:pt idx="33">
                  <c:v>64</c:v>
                </c:pt>
                <c:pt idx="34">
                  <c:v>51</c:v>
                </c:pt>
                <c:pt idx="3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2B-48F4-874E-298D533513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11447568"/>
        <c:axId val="311458448"/>
      </c:barChart>
      <c:catAx>
        <c:axId val="31144756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700" baseline="0">
                <a:solidFill>
                  <a:schemeClr val="tx1"/>
                </a:solidFill>
              </a:defRPr>
            </a:pPr>
            <a:endParaRPr lang="fr-FR"/>
          </a:p>
        </c:txPr>
        <c:crossAx val="311458448"/>
        <c:crosses val="autoZero"/>
        <c:auto val="1"/>
        <c:lblAlgn val="ctr"/>
        <c:lblOffset val="100"/>
        <c:noMultiLvlLbl val="0"/>
      </c:catAx>
      <c:valAx>
        <c:axId val="31145844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one"/>
        <c:crossAx val="311447568"/>
        <c:crosses val="autoZero"/>
        <c:crossBetween val="between"/>
      </c:valAx>
      <c:spPr>
        <a:effectLst>
          <a:softEdge rad="0"/>
        </a:effectLst>
      </c:spPr>
    </c:plotArea>
    <c:legend>
      <c:legendPos val="r"/>
      <c:layout>
        <c:manualLayout>
          <c:xMode val="edge"/>
          <c:yMode val="edge"/>
          <c:x val="0.12625285236960668"/>
          <c:y val="0.81904499491603544"/>
          <c:w val="0.12353164644916488"/>
          <c:h val="0.17072709228919836"/>
        </c:manualLayout>
      </c:layout>
      <c:overlay val="0"/>
      <c:txPr>
        <a:bodyPr/>
        <a:lstStyle/>
        <a:p>
          <a:pPr>
            <a:defRPr sz="600">
              <a:solidFill>
                <a:srgbClr val="58585A"/>
              </a:solidFill>
            </a:defRPr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971044883901787"/>
          <c:y val="2.3061935121321389E-2"/>
          <c:w val="0.61587504166203755"/>
          <c:h val="0.961921309960732"/>
        </c:manualLayout>
      </c:layout>
      <c:barChart>
        <c:barDir val="bar"/>
        <c:grouping val="percentStacked"/>
        <c:varyColors val="0"/>
        <c:ser>
          <c:idx val="4"/>
          <c:order val="0"/>
          <c:tx>
            <c:strRef>
              <c:f>Feuil1!$B$1</c:f>
              <c:strCache>
                <c:ptCount val="1"/>
                <c:pt idx="0">
                  <c:v>Une image très positive</c:v>
                </c:pt>
              </c:strCache>
            </c:strRef>
          </c:tx>
          <c:spPr>
            <a:solidFill>
              <a:srgbClr val="15944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Philippe Poutou</c:v>
                </c:pt>
                <c:pt idx="2">
                  <c:v>Yannick Jadot</c:v>
                </c:pt>
                <c:pt idx="3">
                  <c:v>Fabien Roussel</c:v>
                </c:pt>
                <c:pt idx="4">
                  <c:v>François Hollande</c:v>
                </c:pt>
                <c:pt idx="5">
                  <c:v>Edouard Philippe</c:v>
                </c:pt>
                <c:pt idx="6">
                  <c:v>Olivier Véran</c:v>
                </c:pt>
                <c:pt idx="7">
                  <c:v>Jean-Yves Le Drian</c:v>
                </c:pt>
                <c:pt idx="8">
                  <c:v>Jean Castex</c:v>
                </c:pt>
                <c:pt idx="9">
                  <c:v>François Bayrou</c:v>
                </c:pt>
                <c:pt idx="10">
                  <c:v>Bruno Le Maire</c:v>
                </c:pt>
                <c:pt idx="11">
                  <c:v>Anne Hidalgo</c:v>
                </c:pt>
                <c:pt idx="12">
                  <c:v>Christine Lagarde</c:v>
                </c:pt>
                <c:pt idx="13">
                  <c:v>Gabriel Attal</c:v>
                </c:pt>
                <c:pt idx="14">
                  <c:v>Olivier Faure</c:v>
                </c:pt>
                <c:pt idx="15">
                  <c:v>Manuel Valls</c:v>
                </c:pt>
                <c:pt idx="16">
                  <c:v>Michel Barnier</c:v>
                </c:pt>
                <c:pt idx="17">
                  <c:v>Xavier Bertrand</c:v>
                </c:pt>
                <c:pt idx="18">
                  <c:v>Marine Le Pen</c:v>
                </c:pt>
                <c:pt idx="19">
                  <c:v>Sandrine Rousseau</c:v>
                </c:pt>
                <c:pt idx="20">
                  <c:v>Eric Dupond-Moretti</c:v>
                </c:pt>
                <c:pt idx="21">
                  <c:v>Elisabeth Borne</c:v>
                </c:pt>
                <c:pt idx="22">
                  <c:v>Rachida Dati</c:v>
                </c:pt>
                <c:pt idx="23">
                  <c:v>Nicolas Dupont-Aignan</c:v>
                </c:pt>
                <c:pt idx="24">
                  <c:v>Laurent Wauquiez</c:v>
                </c:pt>
                <c:pt idx="25">
                  <c:v>Marion Maréchal</c:v>
                </c:pt>
                <c:pt idx="26">
                  <c:v>Jordan Bardella</c:v>
                </c:pt>
                <c:pt idx="27">
                  <c:v>Jean-Michel Blanquer</c:v>
                </c:pt>
                <c:pt idx="28">
                  <c:v>Nicolas Sarkozy</c:v>
                </c:pt>
                <c:pt idx="29">
                  <c:v>Gérald Darmanin</c:v>
                </c:pt>
                <c:pt idx="30">
                  <c:v>Richard Ferrand</c:v>
                </c:pt>
                <c:pt idx="31">
                  <c:v>Christian Jacob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Eric Zemmour</c:v>
                </c:pt>
              </c:strCache>
            </c:strRef>
          </c:cat>
          <c:val>
            <c:numRef>
              <c:f>Feuil1!$B$2:$B$37</c:f>
              <c:numCache>
                <c:formatCode>0</c:formatCode>
                <c:ptCount val="36"/>
                <c:pt idx="0">
                  <c:v>27</c:v>
                </c:pt>
                <c:pt idx="1">
                  <c:v>12</c:v>
                </c:pt>
                <c:pt idx="2">
                  <c:v>9</c:v>
                </c:pt>
                <c:pt idx="3">
                  <c:v>7</c:v>
                </c:pt>
                <c:pt idx="4">
                  <c:v>8</c:v>
                </c:pt>
                <c:pt idx="5">
                  <c:v>8</c:v>
                </c:pt>
                <c:pt idx="6">
                  <c:v>3</c:v>
                </c:pt>
                <c:pt idx="7">
                  <c:v>5</c:v>
                </c:pt>
                <c:pt idx="8">
                  <c:v>4</c:v>
                </c:pt>
                <c:pt idx="9">
                  <c:v>5</c:v>
                </c:pt>
                <c:pt idx="10">
                  <c:v>2</c:v>
                </c:pt>
                <c:pt idx="11">
                  <c:v>5</c:v>
                </c:pt>
                <c:pt idx="12">
                  <c:v>5</c:v>
                </c:pt>
                <c:pt idx="13">
                  <c:v>3</c:v>
                </c:pt>
                <c:pt idx="14">
                  <c:v>3</c:v>
                </c:pt>
                <c:pt idx="15">
                  <c:v>4</c:v>
                </c:pt>
                <c:pt idx="16">
                  <c:v>2</c:v>
                </c:pt>
                <c:pt idx="17">
                  <c:v>2</c:v>
                </c:pt>
                <c:pt idx="18">
                  <c:v>4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4</c:v>
                </c:pt>
                <c:pt idx="24">
                  <c:v>2</c:v>
                </c:pt>
                <c:pt idx="25">
                  <c:v>3</c:v>
                </c:pt>
                <c:pt idx="26">
                  <c:v>4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4">
                  <c:v>1</c:v>
                </c:pt>
                <c:pt idx="3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B-48F4-874E-298D53351356}"/>
            </c:ext>
          </c:extLst>
        </c:ser>
        <c:ser>
          <c:idx val="2"/>
          <c:order val="1"/>
          <c:tx>
            <c:strRef>
              <c:f>Feuil1!$C$1</c:f>
              <c:strCache>
                <c:ptCount val="1"/>
                <c:pt idx="0">
                  <c:v>Une image plutôt positive</c:v>
                </c:pt>
              </c:strCache>
            </c:strRef>
          </c:tx>
          <c:spPr>
            <a:solidFill>
              <a:srgbClr val="8CC73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Philippe Poutou</c:v>
                </c:pt>
                <c:pt idx="2">
                  <c:v>Yannick Jadot</c:v>
                </c:pt>
                <c:pt idx="3">
                  <c:v>Fabien Roussel</c:v>
                </c:pt>
                <c:pt idx="4">
                  <c:v>François Hollande</c:v>
                </c:pt>
                <c:pt idx="5">
                  <c:v>Edouard Philippe</c:v>
                </c:pt>
                <c:pt idx="6">
                  <c:v>Olivier Véran</c:v>
                </c:pt>
                <c:pt idx="7">
                  <c:v>Jean-Yves Le Drian</c:v>
                </c:pt>
                <c:pt idx="8">
                  <c:v>Jean Castex</c:v>
                </c:pt>
                <c:pt idx="9">
                  <c:v>François Bayrou</c:v>
                </c:pt>
                <c:pt idx="10">
                  <c:v>Bruno Le Maire</c:v>
                </c:pt>
                <c:pt idx="11">
                  <c:v>Anne Hidalgo</c:v>
                </c:pt>
                <c:pt idx="12">
                  <c:v>Christine Lagarde</c:v>
                </c:pt>
                <c:pt idx="13">
                  <c:v>Gabriel Attal</c:v>
                </c:pt>
                <c:pt idx="14">
                  <c:v>Olivier Faure</c:v>
                </c:pt>
                <c:pt idx="15">
                  <c:v>Manuel Valls</c:v>
                </c:pt>
                <c:pt idx="16">
                  <c:v>Michel Barnier</c:v>
                </c:pt>
                <c:pt idx="17">
                  <c:v>Xavier Bertrand</c:v>
                </c:pt>
                <c:pt idx="18">
                  <c:v>Marine Le Pen</c:v>
                </c:pt>
                <c:pt idx="19">
                  <c:v>Sandrine Rousseau</c:v>
                </c:pt>
                <c:pt idx="20">
                  <c:v>Eric Dupond-Moretti</c:v>
                </c:pt>
                <c:pt idx="21">
                  <c:v>Elisabeth Borne</c:v>
                </c:pt>
                <c:pt idx="22">
                  <c:v>Rachida Dati</c:v>
                </c:pt>
                <c:pt idx="23">
                  <c:v>Nicolas Dupont-Aignan</c:v>
                </c:pt>
                <c:pt idx="24">
                  <c:v>Laurent Wauquiez</c:v>
                </c:pt>
                <c:pt idx="25">
                  <c:v>Marion Maréchal</c:v>
                </c:pt>
                <c:pt idx="26">
                  <c:v>Jordan Bardella</c:v>
                </c:pt>
                <c:pt idx="27">
                  <c:v>Jean-Michel Blanquer</c:v>
                </c:pt>
                <c:pt idx="28">
                  <c:v>Nicolas Sarkozy</c:v>
                </c:pt>
                <c:pt idx="29">
                  <c:v>Gérald Darmanin</c:v>
                </c:pt>
                <c:pt idx="30">
                  <c:v>Richard Ferrand</c:v>
                </c:pt>
                <c:pt idx="31">
                  <c:v>Christian Jacob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Eric Zemmour</c:v>
                </c:pt>
              </c:strCache>
            </c:strRef>
          </c:cat>
          <c:val>
            <c:numRef>
              <c:f>Feuil1!$C$2:$C$37</c:f>
              <c:numCache>
                <c:formatCode>0</c:formatCode>
                <c:ptCount val="36"/>
                <c:pt idx="0">
                  <c:v>45</c:v>
                </c:pt>
                <c:pt idx="1">
                  <c:v>38</c:v>
                </c:pt>
                <c:pt idx="2">
                  <c:v>37</c:v>
                </c:pt>
                <c:pt idx="3">
                  <c:v>38</c:v>
                </c:pt>
                <c:pt idx="4">
                  <c:v>35</c:v>
                </c:pt>
                <c:pt idx="5">
                  <c:v>33</c:v>
                </c:pt>
                <c:pt idx="6">
                  <c:v>30</c:v>
                </c:pt>
                <c:pt idx="7">
                  <c:v>25</c:v>
                </c:pt>
                <c:pt idx="8">
                  <c:v>25</c:v>
                </c:pt>
                <c:pt idx="9">
                  <c:v>23</c:v>
                </c:pt>
                <c:pt idx="10">
                  <c:v>26</c:v>
                </c:pt>
                <c:pt idx="11">
                  <c:v>22</c:v>
                </c:pt>
                <c:pt idx="12">
                  <c:v>21</c:v>
                </c:pt>
                <c:pt idx="13">
                  <c:v>20</c:v>
                </c:pt>
                <c:pt idx="14">
                  <c:v>19</c:v>
                </c:pt>
                <c:pt idx="15">
                  <c:v>16</c:v>
                </c:pt>
                <c:pt idx="16">
                  <c:v>18</c:v>
                </c:pt>
                <c:pt idx="17">
                  <c:v>18</c:v>
                </c:pt>
                <c:pt idx="18">
                  <c:v>15</c:v>
                </c:pt>
                <c:pt idx="19">
                  <c:v>17</c:v>
                </c:pt>
                <c:pt idx="20">
                  <c:v>17</c:v>
                </c:pt>
                <c:pt idx="21">
                  <c:v>16</c:v>
                </c:pt>
                <c:pt idx="22">
                  <c:v>14</c:v>
                </c:pt>
                <c:pt idx="23">
                  <c:v>10</c:v>
                </c:pt>
                <c:pt idx="24">
                  <c:v>12</c:v>
                </c:pt>
                <c:pt idx="25">
                  <c:v>10</c:v>
                </c:pt>
                <c:pt idx="26">
                  <c:v>8</c:v>
                </c:pt>
                <c:pt idx="27">
                  <c:v>11</c:v>
                </c:pt>
                <c:pt idx="28">
                  <c:v>11</c:v>
                </c:pt>
                <c:pt idx="29">
                  <c:v>10</c:v>
                </c:pt>
                <c:pt idx="30">
                  <c:v>9</c:v>
                </c:pt>
                <c:pt idx="31">
                  <c:v>7</c:v>
                </c:pt>
                <c:pt idx="32">
                  <c:v>7</c:v>
                </c:pt>
                <c:pt idx="33">
                  <c:v>8</c:v>
                </c:pt>
                <c:pt idx="34">
                  <c:v>6</c:v>
                </c:pt>
                <c:pt idx="3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2B-48F4-874E-298D53351356}"/>
            </c:ext>
          </c:extLst>
        </c:ser>
        <c:ser>
          <c:idx val="3"/>
          <c:order val="2"/>
          <c:tx>
            <c:strRef>
              <c:f>Feuil1!$D$1</c:f>
              <c:strCache>
                <c:ptCount val="1"/>
                <c:pt idx="0">
                  <c:v>Une image plutôt négative</c:v>
                </c:pt>
              </c:strCache>
            </c:strRef>
          </c:tx>
          <c:spPr>
            <a:solidFill>
              <a:srgbClr val="E4782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Philippe Poutou</c:v>
                </c:pt>
                <c:pt idx="2">
                  <c:v>Yannick Jadot</c:v>
                </c:pt>
                <c:pt idx="3">
                  <c:v>Fabien Roussel</c:v>
                </c:pt>
                <c:pt idx="4">
                  <c:v>François Hollande</c:v>
                </c:pt>
                <c:pt idx="5">
                  <c:v>Edouard Philippe</c:v>
                </c:pt>
                <c:pt idx="6">
                  <c:v>Olivier Véran</c:v>
                </c:pt>
                <c:pt idx="7">
                  <c:v>Jean-Yves Le Drian</c:v>
                </c:pt>
                <c:pt idx="8">
                  <c:v>Jean Castex</c:v>
                </c:pt>
                <c:pt idx="9">
                  <c:v>François Bayrou</c:v>
                </c:pt>
                <c:pt idx="10">
                  <c:v>Bruno Le Maire</c:v>
                </c:pt>
                <c:pt idx="11">
                  <c:v>Anne Hidalgo</c:v>
                </c:pt>
                <c:pt idx="12">
                  <c:v>Christine Lagarde</c:v>
                </c:pt>
                <c:pt idx="13">
                  <c:v>Gabriel Attal</c:v>
                </c:pt>
                <c:pt idx="14">
                  <c:v>Olivier Faure</c:v>
                </c:pt>
                <c:pt idx="15">
                  <c:v>Manuel Valls</c:v>
                </c:pt>
                <c:pt idx="16">
                  <c:v>Michel Barnier</c:v>
                </c:pt>
                <c:pt idx="17">
                  <c:v>Xavier Bertrand</c:v>
                </c:pt>
                <c:pt idx="18">
                  <c:v>Marine Le Pen</c:v>
                </c:pt>
                <c:pt idx="19">
                  <c:v>Sandrine Rousseau</c:v>
                </c:pt>
                <c:pt idx="20">
                  <c:v>Eric Dupond-Moretti</c:v>
                </c:pt>
                <c:pt idx="21">
                  <c:v>Elisabeth Borne</c:v>
                </c:pt>
                <c:pt idx="22">
                  <c:v>Rachida Dati</c:v>
                </c:pt>
                <c:pt idx="23">
                  <c:v>Nicolas Dupont-Aignan</c:v>
                </c:pt>
                <c:pt idx="24">
                  <c:v>Laurent Wauquiez</c:v>
                </c:pt>
                <c:pt idx="25">
                  <c:v>Marion Maréchal</c:v>
                </c:pt>
                <c:pt idx="26">
                  <c:v>Jordan Bardella</c:v>
                </c:pt>
                <c:pt idx="27">
                  <c:v>Jean-Michel Blanquer</c:v>
                </c:pt>
                <c:pt idx="28">
                  <c:v>Nicolas Sarkozy</c:v>
                </c:pt>
                <c:pt idx="29">
                  <c:v>Gérald Darmanin</c:v>
                </c:pt>
                <c:pt idx="30">
                  <c:v>Richard Ferrand</c:v>
                </c:pt>
                <c:pt idx="31">
                  <c:v>Christian Jacob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Eric Zemmour</c:v>
                </c:pt>
              </c:strCache>
            </c:strRef>
          </c:cat>
          <c:val>
            <c:numRef>
              <c:f>Feuil1!$D$2:$D$37</c:f>
              <c:numCache>
                <c:formatCode>0</c:formatCode>
                <c:ptCount val="36"/>
                <c:pt idx="0">
                  <c:v>13</c:v>
                </c:pt>
                <c:pt idx="1">
                  <c:v>15</c:v>
                </c:pt>
                <c:pt idx="2">
                  <c:v>21</c:v>
                </c:pt>
                <c:pt idx="3">
                  <c:v>17</c:v>
                </c:pt>
                <c:pt idx="4">
                  <c:v>28</c:v>
                </c:pt>
                <c:pt idx="5">
                  <c:v>21</c:v>
                </c:pt>
                <c:pt idx="6">
                  <c:v>23</c:v>
                </c:pt>
                <c:pt idx="7">
                  <c:v>24</c:v>
                </c:pt>
                <c:pt idx="8">
                  <c:v>31</c:v>
                </c:pt>
                <c:pt idx="9">
                  <c:v>28</c:v>
                </c:pt>
                <c:pt idx="10">
                  <c:v>27</c:v>
                </c:pt>
                <c:pt idx="11">
                  <c:v>29</c:v>
                </c:pt>
                <c:pt idx="12">
                  <c:v>24</c:v>
                </c:pt>
                <c:pt idx="13">
                  <c:v>26</c:v>
                </c:pt>
                <c:pt idx="14">
                  <c:v>22</c:v>
                </c:pt>
                <c:pt idx="15">
                  <c:v>22</c:v>
                </c:pt>
                <c:pt idx="16">
                  <c:v>25</c:v>
                </c:pt>
                <c:pt idx="17">
                  <c:v>27</c:v>
                </c:pt>
                <c:pt idx="18">
                  <c:v>14</c:v>
                </c:pt>
                <c:pt idx="19">
                  <c:v>23</c:v>
                </c:pt>
                <c:pt idx="20">
                  <c:v>27</c:v>
                </c:pt>
                <c:pt idx="21">
                  <c:v>27</c:v>
                </c:pt>
                <c:pt idx="22">
                  <c:v>27</c:v>
                </c:pt>
                <c:pt idx="23">
                  <c:v>22</c:v>
                </c:pt>
                <c:pt idx="24">
                  <c:v>27</c:v>
                </c:pt>
                <c:pt idx="25">
                  <c:v>17</c:v>
                </c:pt>
                <c:pt idx="26">
                  <c:v>19</c:v>
                </c:pt>
                <c:pt idx="27">
                  <c:v>31</c:v>
                </c:pt>
                <c:pt idx="28">
                  <c:v>31</c:v>
                </c:pt>
                <c:pt idx="29">
                  <c:v>28</c:v>
                </c:pt>
                <c:pt idx="30">
                  <c:v>24</c:v>
                </c:pt>
                <c:pt idx="31">
                  <c:v>31</c:v>
                </c:pt>
                <c:pt idx="32">
                  <c:v>18</c:v>
                </c:pt>
                <c:pt idx="33">
                  <c:v>30</c:v>
                </c:pt>
                <c:pt idx="34">
                  <c:v>20</c:v>
                </c:pt>
                <c:pt idx="3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2B-48F4-874E-298D53351356}"/>
            </c:ext>
          </c:extLst>
        </c:ser>
        <c:ser>
          <c:idx val="0"/>
          <c:order val="3"/>
          <c:tx>
            <c:strRef>
              <c:f>Feuil1!$E$1</c:f>
              <c:strCache>
                <c:ptCount val="1"/>
                <c:pt idx="0">
                  <c:v>Une image très négative</c:v>
                </c:pt>
              </c:strCache>
            </c:strRef>
          </c:tx>
          <c:spPr>
            <a:solidFill>
              <a:srgbClr val="BE1D2D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Philippe Poutou</c:v>
                </c:pt>
                <c:pt idx="2">
                  <c:v>Yannick Jadot</c:v>
                </c:pt>
                <c:pt idx="3">
                  <c:v>Fabien Roussel</c:v>
                </c:pt>
                <c:pt idx="4">
                  <c:v>François Hollande</c:v>
                </c:pt>
                <c:pt idx="5">
                  <c:v>Edouard Philippe</c:v>
                </c:pt>
                <c:pt idx="6">
                  <c:v>Olivier Véran</c:v>
                </c:pt>
                <c:pt idx="7">
                  <c:v>Jean-Yves Le Drian</c:v>
                </c:pt>
                <c:pt idx="8">
                  <c:v>Jean Castex</c:v>
                </c:pt>
                <c:pt idx="9">
                  <c:v>François Bayrou</c:v>
                </c:pt>
                <c:pt idx="10">
                  <c:v>Bruno Le Maire</c:v>
                </c:pt>
                <c:pt idx="11">
                  <c:v>Anne Hidalgo</c:v>
                </c:pt>
                <c:pt idx="12">
                  <c:v>Christine Lagarde</c:v>
                </c:pt>
                <c:pt idx="13">
                  <c:v>Gabriel Attal</c:v>
                </c:pt>
                <c:pt idx="14">
                  <c:v>Olivier Faure</c:v>
                </c:pt>
                <c:pt idx="15">
                  <c:v>Manuel Valls</c:v>
                </c:pt>
                <c:pt idx="16">
                  <c:v>Michel Barnier</c:v>
                </c:pt>
                <c:pt idx="17">
                  <c:v>Xavier Bertrand</c:v>
                </c:pt>
                <c:pt idx="18">
                  <c:v>Marine Le Pen</c:v>
                </c:pt>
                <c:pt idx="19">
                  <c:v>Sandrine Rousseau</c:v>
                </c:pt>
                <c:pt idx="20">
                  <c:v>Eric Dupond-Moretti</c:v>
                </c:pt>
                <c:pt idx="21">
                  <c:v>Elisabeth Borne</c:v>
                </c:pt>
                <c:pt idx="22">
                  <c:v>Rachida Dati</c:v>
                </c:pt>
                <c:pt idx="23">
                  <c:v>Nicolas Dupont-Aignan</c:v>
                </c:pt>
                <c:pt idx="24">
                  <c:v>Laurent Wauquiez</c:v>
                </c:pt>
                <c:pt idx="25">
                  <c:v>Marion Maréchal</c:v>
                </c:pt>
                <c:pt idx="26">
                  <c:v>Jordan Bardella</c:v>
                </c:pt>
                <c:pt idx="27">
                  <c:v>Jean-Michel Blanquer</c:v>
                </c:pt>
                <c:pt idx="28">
                  <c:v>Nicolas Sarkozy</c:v>
                </c:pt>
                <c:pt idx="29">
                  <c:v>Gérald Darmanin</c:v>
                </c:pt>
                <c:pt idx="30">
                  <c:v>Richard Ferrand</c:v>
                </c:pt>
                <c:pt idx="31">
                  <c:v>Christian Jacob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Eric Zemmour</c:v>
                </c:pt>
              </c:strCache>
            </c:strRef>
          </c:cat>
          <c:val>
            <c:numRef>
              <c:f>Feuil1!$E$2:$E$37</c:f>
              <c:numCache>
                <c:formatCode>0</c:formatCode>
                <c:ptCount val="36"/>
                <c:pt idx="0">
                  <c:v>8</c:v>
                </c:pt>
                <c:pt idx="1">
                  <c:v>14</c:v>
                </c:pt>
                <c:pt idx="2">
                  <c:v>16</c:v>
                </c:pt>
                <c:pt idx="3">
                  <c:v>12</c:v>
                </c:pt>
                <c:pt idx="4">
                  <c:v>16</c:v>
                </c:pt>
                <c:pt idx="5">
                  <c:v>19</c:v>
                </c:pt>
                <c:pt idx="6">
                  <c:v>27</c:v>
                </c:pt>
                <c:pt idx="7">
                  <c:v>16</c:v>
                </c:pt>
                <c:pt idx="8">
                  <c:v>26</c:v>
                </c:pt>
                <c:pt idx="9">
                  <c:v>23</c:v>
                </c:pt>
                <c:pt idx="10">
                  <c:v>25</c:v>
                </c:pt>
                <c:pt idx="11">
                  <c:v>28</c:v>
                </c:pt>
                <c:pt idx="12">
                  <c:v>24</c:v>
                </c:pt>
                <c:pt idx="13">
                  <c:v>28</c:v>
                </c:pt>
                <c:pt idx="14">
                  <c:v>13</c:v>
                </c:pt>
                <c:pt idx="15">
                  <c:v>42</c:v>
                </c:pt>
                <c:pt idx="16">
                  <c:v>19</c:v>
                </c:pt>
                <c:pt idx="17">
                  <c:v>26</c:v>
                </c:pt>
                <c:pt idx="18">
                  <c:v>60</c:v>
                </c:pt>
                <c:pt idx="19">
                  <c:v>18</c:v>
                </c:pt>
                <c:pt idx="20">
                  <c:v>36</c:v>
                </c:pt>
                <c:pt idx="21">
                  <c:v>21</c:v>
                </c:pt>
                <c:pt idx="22">
                  <c:v>43</c:v>
                </c:pt>
                <c:pt idx="23">
                  <c:v>46</c:v>
                </c:pt>
                <c:pt idx="24">
                  <c:v>36</c:v>
                </c:pt>
                <c:pt idx="25">
                  <c:v>61</c:v>
                </c:pt>
                <c:pt idx="26">
                  <c:v>44</c:v>
                </c:pt>
                <c:pt idx="27">
                  <c:v>36</c:v>
                </c:pt>
                <c:pt idx="28">
                  <c:v>50</c:v>
                </c:pt>
                <c:pt idx="29">
                  <c:v>41</c:v>
                </c:pt>
                <c:pt idx="30">
                  <c:v>27</c:v>
                </c:pt>
                <c:pt idx="31">
                  <c:v>25</c:v>
                </c:pt>
                <c:pt idx="32">
                  <c:v>51</c:v>
                </c:pt>
                <c:pt idx="33">
                  <c:v>53</c:v>
                </c:pt>
                <c:pt idx="34">
                  <c:v>16</c:v>
                </c:pt>
                <c:pt idx="3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2B-48F4-874E-298D53351356}"/>
            </c:ext>
          </c:extLst>
        </c:ser>
        <c:ser>
          <c:idx val="1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rgbClr val="9C9E9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Philippe Poutou</c:v>
                </c:pt>
                <c:pt idx="2">
                  <c:v>Yannick Jadot</c:v>
                </c:pt>
                <c:pt idx="3">
                  <c:v>Fabien Roussel</c:v>
                </c:pt>
                <c:pt idx="4">
                  <c:v>François Hollande</c:v>
                </c:pt>
                <c:pt idx="5">
                  <c:v>Edouard Philippe</c:v>
                </c:pt>
                <c:pt idx="6">
                  <c:v>Olivier Véran</c:v>
                </c:pt>
                <c:pt idx="7">
                  <c:v>Jean-Yves Le Drian</c:v>
                </c:pt>
                <c:pt idx="8">
                  <c:v>Jean Castex</c:v>
                </c:pt>
                <c:pt idx="9">
                  <c:v>François Bayrou</c:v>
                </c:pt>
                <c:pt idx="10">
                  <c:v>Bruno Le Maire</c:v>
                </c:pt>
                <c:pt idx="11">
                  <c:v>Anne Hidalgo</c:v>
                </c:pt>
                <c:pt idx="12">
                  <c:v>Christine Lagarde</c:v>
                </c:pt>
                <c:pt idx="13">
                  <c:v>Gabriel Attal</c:v>
                </c:pt>
                <c:pt idx="14">
                  <c:v>Olivier Faure</c:v>
                </c:pt>
                <c:pt idx="15">
                  <c:v>Manuel Valls</c:v>
                </c:pt>
                <c:pt idx="16">
                  <c:v>Michel Barnier</c:v>
                </c:pt>
                <c:pt idx="17">
                  <c:v>Xavier Bertrand</c:v>
                </c:pt>
                <c:pt idx="18">
                  <c:v>Marine Le Pen</c:v>
                </c:pt>
                <c:pt idx="19">
                  <c:v>Sandrine Rousseau</c:v>
                </c:pt>
                <c:pt idx="20">
                  <c:v>Eric Dupond-Moretti</c:v>
                </c:pt>
                <c:pt idx="21">
                  <c:v>Elisabeth Borne</c:v>
                </c:pt>
                <c:pt idx="22">
                  <c:v>Rachida Dati</c:v>
                </c:pt>
                <c:pt idx="23">
                  <c:v>Nicolas Dupont-Aignan</c:v>
                </c:pt>
                <c:pt idx="24">
                  <c:v>Laurent Wauquiez</c:v>
                </c:pt>
                <c:pt idx="25">
                  <c:v>Marion Maréchal</c:v>
                </c:pt>
                <c:pt idx="26">
                  <c:v>Jordan Bardella</c:v>
                </c:pt>
                <c:pt idx="27">
                  <c:v>Jean-Michel Blanquer</c:v>
                </c:pt>
                <c:pt idx="28">
                  <c:v>Nicolas Sarkozy</c:v>
                </c:pt>
                <c:pt idx="29">
                  <c:v>Gérald Darmanin</c:v>
                </c:pt>
                <c:pt idx="30">
                  <c:v>Richard Ferrand</c:v>
                </c:pt>
                <c:pt idx="31">
                  <c:v>Christian Jacob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Eric Zemmour</c:v>
                </c:pt>
              </c:strCache>
            </c:strRef>
          </c:cat>
          <c:val>
            <c:numRef>
              <c:f>Feuil1!$F$2:$F$37</c:f>
              <c:numCache>
                <c:formatCode>0</c:formatCode>
                <c:ptCount val="36"/>
                <c:pt idx="0">
                  <c:v>7</c:v>
                </c:pt>
                <c:pt idx="1">
                  <c:v>21</c:v>
                </c:pt>
                <c:pt idx="2">
                  <c:v>17</c:v>
                </c:pt>
                <c:pt idx="3">
                  <c:v>26</c:v>
                </c:pt>
                <c:pt idx="4">
                  <c:v>13</c:v>
                </c:pt>
                <c:pt idx="5">
                  <c:v>19</c:v>
                </c:pt>
                <c:pt idx="6">
                  <c:v>17</c:v>
                </c:pt>
                <c:pt idx="7">
                  <c:v>30</c:v>
                </c:pt>
                <c:pt idx="8">
                  <c:v>14</c:v>
                </c:pt>
                <c:pt idx="9">
                  <c:v>21</c:v>
                </c:pt>
                <c:pt idx="10">
                  <c:v>20</c:v>
                </c:pt>
                <c:pt idx="11">
                  <c:v>16</c:v>
                </c:pt>
                <c:pt idx="12">
                  <c:v>26</c:v>
                </c:pt>
                <c:pt idx="13">
                  <c:v>23</c:v>
                </c:pt>
                <c:pt idx="14">
                  <c:v>43</c:v>
                </c:pt>
                <c:pt idx="15">
                  <c:v>16</c:v>
                </c:pt>
                <c:pt idx="16">
                  <c:v>36</c:v>
                </c:pt>
                <c:pt idx="17">
                  <c:v>27</c:v>
                </c:pt>
                <c:pt idx="18">
                  <c:v>7</c:v>
                </c:pt>
                <c:pt idx="19">
                  <c:v>40</c:v>
                </c:pt>
                <c:pt idx="20">
                  <c:v>18</c:v>
                </c:pt>
                <c:pt idx="21">
                  <c:v>34</c:v>
                </c:pt>
                <c:pt idx="22">
                  <c:v>14</c:v>
                </c:pt>
                <c:pt idx="23">
                  <c:v>18</c:v>
                </c:pt>
                <c:pt idx="24">
                  <c:v>23</c:v>
                </c:pt>
                <c:pt idx="25">
                  <c:v>9</c:v>
                </c:pt>
                <c:pt idx="26">
                  <c:v>25</c:v>
                </c:pt>
                <c:pt idx="27">
                  <c:v>21</c:v>
                </c:pt>
                <c:pt idx="28">
                  <c:v>7</c:v>
                </c:pt>
                <c:pt idx="29">
                  <c:v>20</c:v>
                </c:pt>
                <c:pt idx="30">
                  <c:v>39</c:v>
                </c:pt>
                <c:pt idx="31">
                  <c:v>36</c:v>
                </c:pt>
                <c:pt idx="32">
                  <c:v>23</c:v>
                </c:pt>
                <c:pt idx="33">
                  <c:v>9</c:v>
                </c:pt>
                <c:pt idx="34">
                  <c:v>57</c:v>
                </c:pt>
                <c:pt idx="3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2B-48F4-874E-298D533513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11447568"/>
        <c:axId val="311458448"/>
      </c:barChart>
      <c:catAx>
        <c:axId val="31144756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700" baseline="0">
                <a:solidFill>
                  <a:schemeClr val="tx1"/>
                </a:solidFill>
              </a:defRPr>
            </a:pPr>
            <a:endParaRPr lang="fr-FR"/>
          </a:p>
        </c:txPr>
        <c:crossAx val="311458448"/>
        <c:crosses val="autoZero"/>
        <c:auto val="1"/>
        <c:lblAlgn val="ctr"/>
        <c:lblOffset val="100"/>
        <c:noMultiLvlLbl val="0"/>
      </c:catAx>
      <c:valAx>
        <c:axId val="31145844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one"/>
        <c:crossAx val="311447568"/>
        <c:crosses val="autoZero"/>
        <c:crossBetween val="between"/>
      </c:valAx>
      <c:spPr>
        <a:effectLst>
          <a:softEdge rad="0"/>
        </a:effectLst>
      </c:spPr>
    </c:plotArea>
    <c:legend>
      <c:legendPos val="r"/>
      <c:layout>
        <c:manualLayout>
          <c:xMode val="edge"/>
          <c:yMode val="edge"/>
          <c:x val="0.12625285236960668"/>
          <c:y val="0.81904499491603544"/>
          <c:w val="0.12353164644916488"/>
          <c:h val="0.17072709228919836"/>
        </c:manualLayout>
      </c:layout>
      <c:overlay val="0"/>
      <c:txPr>
        <a:bodyPr/>
        <a:lstStyle/>
        <a:p>
          <a:pPr>
            <a:defRPr sz="600">
              <a:solidFill>
                <a:srgbClr val="58585A"/>
              </a:solidFill>
            </a:defRPr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971044883901787"/>
          <c:y val="2.3061935121321389E-2"/>
          <c:w val="0.61587504166203755"/>
          <c:h val="0.961921309960732"/>
        </c:manualLayout>
      </c:layout>
      <c:barChart>
        <c:barDir val="bar"/>
        <c:grouping val="percentStacked"/>
        <c:varyColors val="0"/>
        <c:ser>
          <c:idx val="4"/>
          <c:order val="0"/>
          <c:tx>
            <c:strRef>
              <c:f>Feuil1!$B$1</c:f>
              <c:strCache>
                <c:ptCount val="1"/>
                <c:pt idx="0">
                  <c:v>Une image très positive</c:v>
                </c:pt>
              </c:strCache>
            </c:strRef>
          </c:tx>
          <c:spPr>
            <a:solidFill>
              <a:srgbClr val="15944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 Castex</c:v>
                </c:pt>
                <c:pt idx="2">
                  <c:v>Olivier Véran</c:v>
                </c:pt>
                <c:pt idx="3">
                  <c:v>Christine Lagarde</c:v>
                </c:pt>
                <c:pt idx="4">
                  <c:v>Bruno Le Maire</c:v>
                </c:pt>
                <c:pt idx="5">
                  <c:v>Gabriel Attal</c:v>
                </c:pt>
                <c:pt idx="6">
                  <c:v>Jean-Yves Le Drian</c:v>
                </c:pt>
                <c:pt idx="7">
                  <c:v>Nicolas Sarkozy</c:v>
                </c:pt>
                <c:pt idx="8">
                  <c:v>Gérald Darmanin</c:v>
                </c:pt>
                <c:pt idx="9">
                  <c:v>Eric Dupond-Moretti</c:v>
                </c:pt>
                <c:pt idx="10">
                  <c:v>Jean-Michel Blanquer</c:v>
                </c:pt>
                <c:pt idx="11">
                  <c:v>François Bayrou</c:v>
                </c:pt>
                <c:pt idx="12">
                  <c:v>Elisabeth Borne</c:v>
                </c:pt>
                <c:pt idx="13">
                  <c:v>Michel Barnier</c:v>
                </c:pt>
                <c:pt idx="14">
                  <c:v>Xavier Bertrand</c:v>
                </c:pt>
                <c:pt idx="15">
                  <c:v>Richard Ferrand</c:v>
                </c:pt>
                <c:pt idx="16">
                  <c:v>Yannick Jadot</c:v>
                </c:pt>
                <c:pt idx="17">
                  <c:v>François Hollande</c:v>
                </c:pt>
                <c:pt idx="18">
                  <c:v>Fabien Roussel</c:v>
                </c:pt>
                <c:pt idx="19">
                  <c:v>Manuel Valls</c:v>
                </c:pt>
                <c:pt idx="20">
                  <c:v>Rachida Dati</c:v>
                </c:pt>
                <c:pt idx="21">
                  <c:v>Laurent Wauquiez</c:v>
                </c:pt>
                <c:pt idx="22">
                  <c:v>Valérie Pécresse</c:v>
                </c:pt>
                <c:pt idx="23">
                  <c:v>Jean-Luc Mélenchon</c:v>
                </c:pt>
                <c:pt idx="24">
                  <c:v>Philippe Poutou</c:v>
                </c:pt>
                <c:pt idx="25">
                  <c:v>Anne Hidalgo</c:v>
                </c:pt>
                <c:pt idx="26">
                  <c:v>Philippe Juvin</c:v>
                </c:pt>
                <c:pt idx="27">
                  <c:v>Olivier Faure</c:v>
                </c:pt>
                <c:pt idx="28">
                  <c:v>Christian Jacob</c:v>
                </c:pt>
                <c:pt idx="29">
                  <c:v>Eric Ciotti</c:v>
                </c:pt>
                <c:pt idx="30">
                  <c:v>Nicolas Dupont-Aignan</c:v>
                </c:pt>
                <c:pt idx="31">
                  <c:v>Marion Maréchal</c:v>
                </c:pt>
                <c:pt idx="32">
                  <c:v>Jordan Bardella</c:v>
                </c:pt>
                <c:pt idx="33">
                  <c:v>Sandrine Rousseau</c:v>
                </c:pt>
                <c:pt idx="34">
                  <c:v>Marine Le Pen</c:v>
                </c:pt>
                <c:pt idx="35">
                  <c:v>Eric Zemmour</c:v>
                </c:pt>
              </c:strCache>
            </c:strRef>
          </c:cat>
          <c:val>
            <c:numRef>
              <c:f>Feuil1!$B$2:$B$37</c:f>
              <c:numCache>
                <c:formatCode>0</c:formatCode>
                <c:ptCount val="36"/>
                <c:pt idx="0">
                  <c:v>31</c:v>
                </c:pt>
                <c:pt idx="1">
                  <c:v>11</c:v>
                </c:pt>
                <c:pt idx="2">
                  <c:v>15</c:v>
                </c:pt>
                <c:pt idx="3">
                  <c:v>23</c:v>
                </c:pt>
                <c:pt idx="4">
                  <c:v>21</c:v>
                </c:pt>
                <c:pt idx="5">
                  <c:v>15</c:v>
                </c:pt>
                <c:pt idx="6">
                  <c:v>21</c:v>
                </c:pt>
                <c:pt idx="7">
                  <c:v>9</c:v>
                </c:pt>
                <c:pt idx="8">
                  <c:v>8</c:v>
                </c:pt>
                <c:pt idx="9">
                  <c:v>8</c:v>
                </c:pt>
                <c:pt idx="10">
                  <c:v>5</c:v>
                </c:pt>
                <c:pt idx="11">
                  <c:v>5</c:v>
                </c:pt>
                <c:pt idx="12">
                  <c:v>7</c:v>
                </c:pt>
                <c:pt idx="13">
                  <c:v>5</c:v>
                </c:pt>
                <c:pt idx="14">
                  <c:v>6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1</c:v>
                </c:pt>
                <c:pt idx="19">
                  <c:v>3</c:v>
                </c:pt>
                <c:pt idx="20">
                  <c:v>2</c:v>
                </c:pt>
                <c:pt idx="21">
                  <c:v>3</c:v>
                </c:pt>
                <c:pt idx="22">
                  <c:v>1</c:v>
                </c:pt>
                <c:pt idx="23">
                  <c:v>3</c:v>
                </c:pt>
                <c:pt idx="24">
                  <c:v>2</c:v>
                </c:pt>
                <c:pt idx="26">
                  <c:v>1</c:v>
                </c:pt>
                <c:pt idx="28">
                  <c:v>1</c:v>
                </c:pt>
                <c:pt idx="31">
                  <c:v>2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B-48F4-874E-298D53351356}"/>
            </c:ext>
          </c:extLst>
        </c:ser>
        <c:ser>
          <c:idx val="2"/>
          <c:order val="1"/>
          <c:tx>
            <c:strRef>
              <c:f>Feuil1!$C$1</c:f>
              <c:strCache>
                <c:ptCount val="1"/>
                <c:pt idx="0">
                  <c:v>Une image plutôt positive</c:v>
                </c:pt>
              </c:strCache>
            </c:strRef>
          </c:tx>
          <c:spPr>
            <a:solidFill>
              <a:srgbClr val="8CC73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 Castex</c:v>
                </c:pt>
                <c:pt idx="2">
                  <c:v>Olivier Véran</c:v>
                </c:pt>
                <c:pt idx="3">
                  <c:v>Christine Lagarde</c:v>
                </c:pt>
                <c:pt idx="4">
                  <c:v>Bruno Le Maire</c:v>
                </c:pt>
                <c:pt idx="5">
                  <c:v>Gabriel Attal</c:v>
                </c:pt>
                <c:pt idx="6">
                  <c:v>Jean-Yves Le Drian</c:v>
                </c:pt>
                <c:pt idx="7">
                  <c:v>Nicolas Sarkozy</c:v>
                </c:pt>
                <c:pt idx="8">
                  <c:v>Gérald Darmanin</c:v>
                </c:pt>
                <c:pt idx="9">
                  <c:v>Eric Dupond-Moretti</c:v>
                </c:pt>
                <c:pt idx="10">
                  <c:v>Jean-Michel Blanquer</c:v>
                </c:pt>
                <c:pt idx="11">
                  <c:v>François Bayrou</c:v>
                </c:pt>
                <c:pt idx="12">
                  <c:v>Elisabeth Borne</c:v>
                </c:pt>
                <c:pt idx="13">
                  <c:v>Michel Barnier</c:v>
                </c:pt>
                <c:pt idx="14">
                  <c:v>Xavier Bertrand</c:v>
                </c:pt>
                <c:pt idx="15">
                  <c:v>Richard Ferrand</c:v>
                </c:pt>
                <c:pt idx="16">
                  <c:v>Yannick Jadot</c:v>
                </c:pt>
                <c:pt idx="17">
                  <c:v>François Hollande</c:v>
                </c:pt>
                <c:pt idx="18">
                  <c:v>Fabien Roussel</c:v>
                </c:pt>
                <c:pt idx="19">
                  <c:v>Manuel Valls</c:v>
                </c:pt>
                <c:pt idx="20">
                  <c:v>Rachida Dati</c:v>
                </c:pt>
                <c:pt idx="21">
                  <c:v>Laurent Wauquiez</c:v>
                </c:pt>
                <c:pt idx="22">
                  <c:v>Valérie Pécresse</c:v>
                </c:pt>
                <c:pt idx="23">
                  <c:v>Jean-Luc Mélenchon</c:v>
                </c:pt>
                <c:pt idx="24">
                  <c:v>Philippe Poutou</c:v>
                </c:pt>
                <c:pt idx="25">
                  <c:v>Anne Hidalgo</c:v>
                </c:pt>
                <c:pt idx="26">
                  <c:v>Philippe Juvin</c:v>
                </c:pt>
                <c:pt idx="27">
                  <c:v>Olivier Faure</c:v>
                </c:pt>
                <c:pt idx="28">
                  <c:v>Christian Jacob</c:v>
                </c:pt>
                <c:pt idx="29">
                  <c:v>Eric Ciotti</c:v>
                </c:pt>
                <c:pt idx="30">
                  <c:v>Nicolas Dupont-Aignan</c:v>
                </c:pt>
                <c:pt idx="31">
                  <c:v>Marion Maréchal</c:v>
                </c:pt>
                <c:pt idx="32">
                  <c:v>Jordan Bardella</c:v>
                </c:pt>
                <c:pt idx="33">
                  <c:v>Sandrine Rousseau</c:v>
                </c:pt>
                <c:pt idx="34">
                  <c:v>Marine Le Pen</c:v>
                </c:pt>
                <c:pt idx="35">
                  <c:v>Eric Zemmour</c:v>
                </c:pt>
              </c:strCache>
            </c:strRef>
          </c:cat>
          <c:val>
            <c:numRef>
              <c:f>Feuil1!$C$2:$C$37</c:f>
              <c:numCache>
                <c:formatCode>0</c:formatCode>
                <c:ptCount val="36"/>
                <c:pt idx="0">
                  <c:v>54</c:v>
                </c:pt>
                <c:pt idx="1">
                  <c:v>63</c:v>
                </c:pt>
                <c:pt idx="2">
                  <c:v>56</c:v>
                </c:pt>
                <c:pt idx="3">
                  <c:v>45</c:v>
                </c:pt>
                <c:pt idx="4">
                  <c:v>46</c:v>
                </c:pt>
                <c:pt idx="5">
                  <c:v>50</c:v>
                </c:pt>
                <c:pt idx="6">
                  <c:v>42</c:v>
                </c:pt>
                <c:pt idx="7">
                  <c:v>43</c:v>
                </c:pt>
                <c:pt idx="8">
                  <c:v>42</c:v>
                </c:pt>
                <c:pt idx="9">
                  <c:v>42</c:v>
                </c:pt>
                <c:pt idx="10">
                  <c:v>43</c:v>
                </c:pt>
                <c:pt idx="11">
                  <c:v>42</c:v>
                </c:pt>
                <c:pt idx="12">
                  <c:v>39</c:v>
                </c:pt>
                <c:pt idx="13">
                  <c:v>39</c:v>
                </c:pt>
                <c:pt idx="14">
                  <c:v>36</c:v>
                </c:pt>
                <c:pt idx="15">
                  <c:v>38</c:v>
                </c:pt>
                <c:pt idx="16">
                  <c:v>27</c:v>
                </c:pt>
                <c:pt idx="17">
                  <c:v>26</c:v>
                </c:pt>
                <c:pt idx="18">
                  <c:v>26</c:v>
                </c:pt>
                <c:pt idx="19">
                  <c:v>22</c:v>
                </c:pt>
                <c:pt idx="20">
                  <c:v>19</c:v>
                </c:pt>
                <c:pt idx="21">
                  <c:v>16</c:v>
                </c:pt>
                <c:pt idx="22">
                  <c:v>17</c:v>
                </c:pt>
                <c:pt idx="23">
                  <c:v>13</c:v>
                </c:pt>
                <c:pt idx="24">
                  <c:v>12</c:v>
                </c:pt>
                <c:pt idx="25">
                  <c:v>12</c:v>
                </c:pt>
                <c:pt idx="26">
                  <c:v>10</c:v>
                </c:pt>
                <c:pt idx="27">
                  <c:v>10</c:v>
                </c:pt>
                <c:pt idx="28">
                  <c:v>8</c:v>
                </c:pt>
                <c:pt idx="29">
                  <c:v>9</c:v>
                </c:pt>
                <c:pt idx="30">
                  <c:v>7</c:v>
                </c:pt>
                <c:pt idx="31">
                  <c:v>4</c:v>
                </c:pt>
                <c:pt idx="32">
                  <c:v>6</c:v>
                </c:pt>
                <c:pt idx="33">
                  <c:v>4</c:v>
                </c:pt>
                <c:pt idx="34">
                  <c:v>4</c:v>
                </c:pt>
                <c:pt idx="3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2B-48F4-874E-298D53351356}"/>
            </c:ext>
          </c:extLst>
        </c:ser>
        <c:ser>
          <c:idx val="3"/>
          <c:order val="2"/>
          <c:tx>
            <c:strRef>
              <c:f>Feuil1!$D$1</c:f>
              <c:strCache>
                <c:ptCount val="1"/>
                <c:pt idx="0">
                  <c:v>Une image plutôt négative</c:v>
                </c:pt>
              </c:strCache>
            </c:strRef>
          </c:tx>
          <c:spPr>
            <a:solidFill>
              <a:srgbClr val="E4782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 Castex</c:v>
                </c:pt>
                <c:pt idx="2">
                  <c:v>Olivier Véran</c:v>
                </c:pt>
                <c:pt idx="3">
                  <c:v>Christine Lagarde</c:v>
                </c:pt>
                <c:pt idx="4">
                  <c:v>Bruno Le Maire</c:v>
                </c:pt>
                <c:pt idx="5">
                  <c:v>Gabriel Attal</c:v>
                </c:pt>
                <c:pt idx="6">
                  <c:v>Jean-Yves Le Drian</c:v>
                </c:pt>
                <c:pt idx="7">
                  <c:v>Nicolas Sarkozy</c:v>
                </c:pt>
                <c:pt idx="8">
                  <c:v>Gérald Darmanin</c:v>
                </c:pt>
                <c:pt idx="9">
                  <c:v>Eric Dupond-Moretti</c:v>
                </c:pt>
                <c:pt idx="10">
                  <c:v>Jean-Michel Blanquer</c:v>
                </c:pt>
                <c:pt idx="11">
                  <c:v>François Bayrou</c:v>
                </c:pt>
                <c:pt idx="12">
                  <c:v>Elisabeth Borne</c:v>
                </c:pt>
                <c:pt idx="13">
                  <c:v>Michel Barnier</c:v>
                </c:pt>
                <c:pt idx="14">
                  <c:v>Xavier Bertrand</c:v>
                </c:pt>
                <c:pt idx="15">
                  <c:v>Richard Ferrand</c:v>
                </c:pt>
                <c:pt idx="16">
                  <c:v>Yannick Jadot</c:v>
                </c:pt>
                <c:pt idx="17">
                  <c:v>François Hollande</c:v>
                </c:pt>
                <c:pt idx="18">
                  <c:v>Fabien Roussel</c:v>
                </c:pt>
                <c:pt idx="19">
                  <c:v>Manuel Valls</c:v>
                </c:pt>
                <c:pt idx="20">
                  <c:v>Rachida Dati</c:v>
                </c:pt>
                <c:pt idx="21">
                  <c:v>Laurent Wauquiez</c:v>
                </c:pt>
                <c:pt idx="22">
                  <c:v>Valérie Pécresse</c:v>
                </c:pt>
                <c:pt idx="23">
                  <c:v>Jean-Luc Mélenchon</c:v>
                </c:pt>
                <c:pt idx="24">
                  <c:v>Philippe Poutou</c:v>
                </c:pt>
                <c:pt idx="25">
                  <c:v>Anne Hidalgo</c:v>
                </c:pt>
                <c:pt idx="26">
                  <c:v>Philippe Juvin</c:v>
                </c:pt>
                <c:pt idx="27">
                  <c:v>Olivier Faure</c:v>
                </c:pt>
                <c:pt idx="28">
                  <c:v>Christian Jacob</c:v>
                </c:pt>
                <c:pt idx="29">
                  <c:v>Eric Ciotti</c:v>
                </c:pt>
                <c:pt idx="30">
                  <c:v>Nicolas Dupont-Aignan</c:v>
                </c:pt>
                <c:pt idx="31">
                  <c:v>Marion Maréchal</c:v>
                </c:pt>
                <c:pt idx="32">
                  <c:v>Jordan Bardella</c:v>
                </c:pt>
                <c:pt idx="33">
                  <c:v>Sandrine Rousseau</c:v>
                </c:pt>
                <c:pt idx="34">
                  <c:v>Marine Le Pen</c:v>
                </c:pt>
                <c:pt idx="35">
                  <c:v>Eric Zemmour</c:v>
                </c:pt>
              </c:strCache>
            </c:strRef>
          </c:cat>
          <c:val>
            <c:numRef>
              <c:f>Feuil1!$D$2:$D$37</c:f>
              <c:numCache>
                <c:formatCode>0</c:formatCode>
                <c:ptCount val="36"/>
                <c:pt idx="0">
                  <c:v>4</c:v>
                </c:pt>
                <c:pt idx="1">
                  <c:v>12</c:v>
                </c:pt>
                <c:pt idx="2">
                  <c:v>13</c:v>
                </c:pt>
                <c:pt idx="3">
                  <c:v>11</c:v>
                </c:pt>
                <c:pt idx="4">
                  <c:v>11</c:v>
                </c:pt>
                <c:pt idx="5">
                  <c:v>10</c:v>
                </c:pt>
                <c:pt idx="6">
                  <c:v>10</c:v>
                </c:pt>
                <c:pt idx="7">
                  <c:v>23</c:v>
                </c:pt>
                <c:pt idx="8">
                  <c:v>24</c:v>
                </c:pt>
                <c:pt idx="9">
                  <c:v>20</c:v>
                </c:pt>
                <c:pt idx="10">
                  <c:v>27</c:v>
                </c:pt>
                <c:pt idx="11">
                  <c:v>22</c:v>
                </c:pt>
                <c:pt idx="12">
                  <c:v>11</c:v>
                </c:pt>
                <c:pt idx="13">
                  <c:v>16</c:v>
                </c:pt>
                <c:pt idx="14">
                  <c:v>30</c:v>
                </c:pt>
                <c:pt idx="15">
                  <c:v>19</c:v>
                </c:pt>
                <c:pt idx="16">
                  <c:v>34</c:v>
                </c:pt>
                <c:pt idx="17">
                  <c:v>38</c:v>
                </c:pt>
                <c:pt idx="18">
                  <c:v>29</c:v>
                </c:pt>
                <c:pt idx="19">
                  <c:v>39</c:v>
                </c:pt>
                <c:pt idx="20">
                  <c:v>38</c:v>
                </c:pt>
                <c:pt idx="21">
                  <c:v>29</c:v>
                </c:pt>
                <c:pt idx="22">
                  <c:v>44</c:v>
                </c:pt>
                <c:pt idx="23">
                  <c:v>28</c:v>
                </c:pt>
                <c:pt idx="24">
                  <c:v>26</c:v>
                </c:pt>
                <c:pt idx="25">
                  <c:v>46</c:v>
                </c:pt>
                <c:pt idx="26">
                  <c:v>18</c:v>
                </c:pt>
                <c:pt idx="27">
                  <c:v>30</c:v>
                </c:pt>
                <c:pt idx="28">
                  <c:v>34</c:v>
                </c:pt>
                <c:pt idx="29">
                  <c:v>26</c:v>
                </c:pt>
                <c:pt idx="30">
                  <c:v>21</c:v>
                </c:pt>
                <c:pt idx="31">
                  <c:v>22</c:v>
                </c:pt>
                <c:pt idx="32">
                  <c:v>18</c:v>
                </c:pt>
                <c:pt idx="33">
                  <c:v>24</c:v>
                </c:pt>
                <c:pt idx="34">
                  <c:v>22</c:v>
                </c:pt>
                <c:pt idx="3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2B-48F4-874E-298D53351356}"/>
            </c:ext>
          </c:extLst>
        </c:ser>
        <c:ser>
          <c:idx val="0"/>
          <c:order val="3"/>
          <c:tx>
            <c:strRef>
              <c:f>Feuil1!$E$1</c:f>
              <c:strCache>
                <c:ptCount val="1"/>
                <c:pt idx="0">
                  <c:v>Une image très négative</c:v>
                </c:pt>
              </c:strCache>
            </c:strRef>
          </c:tx>
          <c:spPr>
            <a:solidFill>
              <a:srgbClr val="BE1D2D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 Castex</c:v>
                </c:pt>
                <c:pt idx="2">
                  <c:v>Olivier Véran</c:v>
                </c:pt>
                <c:pt idx="3">
                  <c:v>Christine Lagarde</c:v>
                </c:pt>
                <c:pt idx="4">
                  <c:v>Bruno Le Maire</c:v>
                </c:pt>
                <c:pt idx="5">
                  <c:v>Gabriel Attal</c:v>
                </c:pt>
                <c:pt idx="6">
                  <c:v>Jean-Yves Le Drian</c:v>
                </c:pt>
                <c:pt idx="7">
                  <c:v>Nicolas Sarkozy</c:v>
                </c:pt>
                <c:pt idx="8">
                  <c:v>Gérald Darmanin</c:v>
                </c:pt>
                <c:pt idx="9">
                  <c:v>Eric Dupond-Moretti</c:v>
                </c:pt>
                <c:pt idx="10">
                  <c:v>Jean-Michel Blanquer</c:v>
                </c:pt>
                <c:pt idx="11">
                  <c:v>François Bayrou</c:v>
                </c:pt>
                <c:pt idx="12">
                  <c:v>Elisabeth Borne</c:v>
                </c:pt>
                <c:pt idx="13">
                  <c:v>Michel Barnier</c:v>
                </c:pt>
                <c:pt idx="14">
                  <c:v>Xavier Bertrand</c:v>
                </c:pt>
                <c:pt idx="15">
                  <c:v>Richard Ferrand</c:v>
                </c:pt>
                <c:pt idx="16">
                  <c:v>Yannick Jadot</c:v>
                </c:pt>
                <c:pt idx="17">
                  <c:v>François Hollande</c:v>
                </c:pt>
                <c:pt idx="18">
                  <c:v>Fabien Roussel</c:v>
                </c:pt>
                <c:pt idx="19">
                  <c:v>Manuel Valls</c:v>
                </c:pt>
                <c:pt idx="20">
                  <c:v>Rachida Dati</c:v>
                </c:pt>
                <c:pt idx="21">
                  <c:v>Laurent Wauquiez</c:v>
                </c:pt>
                <c:pt idx="22">
                  <c:v>Valérie Pécresse</c:v>
                </c:pt>
                <c:pt idx="23">
                  <c:v>Jean-Luc Mélenchon</c:v>
                </c:pt>
                <c:pt idx="24">
                  <c:v>Philippe Poutou</c:v>
                </c:pt>
                <c:pt idx="25">
                  <c:v>Anne Hidalgo</c:v>
                </c:pt>
                <c:pt idx="26">
                  <c:v>Philippe Juvin</c:v>
                </c:pt>
                <c:pt idx="27">
                  <c:v>Olivier Faure</c:v>
                </c:pt>
                <c:pt idx="28">
                  <c:v>Christian Jacob</c:v>
                </c:pt>
                <c:pt idx="29">
                  <c:v>Eric Ciotti</c:v>
                </c:pt>
                <c:pt idx="30">
                  <c:v>Nicolas Dupont-Aignan</c:v>
                </c:pt>
                <c:pt idx="31">
                  <c:v>Marion Maréchal</c:v>
                </c:pt>
                <c:pt idx="32">
                  <c:v>Jordan Bardella</c:v>
                </c:pt>
                <c:pt idx="33">
                  <c:v>Sandrine Rousseau</c:v>
                </c:pt>
                <c:pt idx="34">
                  <c:v>Marine Le Pen</c:v>
                </c:pt>
                <c:pt idx="35">
                  <c:v>Eric Zemmour</c:v>
                </c:pt>
              </c:strCache>
            </c:strRef>
          </c:cat>
          <c:val>
            <c:numRef>
              <c:f>Feuil1!$E$2:$E$37</c:f>
              <c:numCache>
                <c:formatCode>0</c:formatCode>
                <c:ptCount val="36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  <c:pt idx="5">
                  <c:v>2</c:v>
                </c:pt>
                <c:pt idx="6">
                  <c:v>3</c:v>
                </c:pt>
                <c:pt idx="7">
                  <c:v>14</c:v>
                </c:pt>
                <c:pt idx="8">
                  <c:v>5</c:v>
                </c:pt>
                <c:pt idx="9">
                  <c:v>11</c:v>
                </c:pt>
                <c:pt idx="10">
                  <c:v>4</c:v>
                </c:pt>
                <c:pt idx="11">
                  <c:v>8</c:v>
                </c:pt>
                <c:pt idx="12">
                  <c:v>3</c:v>
                </c:pt>
                <c:pt idx="13">
                  <c:v>4</c:v>
                </c:pt>
                <c:pt idx="14">
                  <c:v>7</c:v>
                </c:pt>
                <c:pt idx="15">
                  <c:v>5</c:v>
                </c:pt>
                <c:pt idx="16">
                  <c:v>15</c:v>
                </c:pt>
                <c:pt idx="17">
                  <c:v>20</c:v>
                </c:pt>
                <c:pt idx="18">
                  <c:v>14</c:v>
                </c:pt>
                <c:pt idx="19">
                  <c:v>21</c:v>
                </c:pt>
                <c:pt idx="20">
                  <c:v>23</c:v>
                </c:pt>
                <c:pt idx="21">
                  <c:v>26</c:v>
                </c:pt>
                <c:pt idx="22">
                  <c:v>24</c:v>
                </c:pt>
                <c:pt idx="23">
                  <c:v>48</c:v>
                </c:pt>
                <c:pt idx="24">
                  <c:v>35</c:v>
                </c:pt>
                <c:pt idx="25">
                  <c:v>30</c:v>
                </c:pt>
                <c:pt idx="26">
                  <c:v>8</c:v>
                </c:pt>
                <c:pt idx="27">
                  <c:v>16</c:v>
                </c:pt>
                <c:pt idx="28">
                  <c:v>15</c:v>
                </c:pt>
                <c:pt idx="29">
                  <c:v>40</c:v>
                </c:pt>
                <c:pt idx="30">
                  <c:v>56</c:v>
                </c:pt>
                <c:pt idx="31">
                  <c:v>62</c:v>
                </c:pt>
                <c:pt idx="32">
                  <c:v>51</c:v>
                </c:pt>
                <c:pt idx="33">
                  <c:v>30</c:v>
                </c:pt>
                <c:pt idx="34">
                  <c:v>69</c:v>
                </c:pt>
                <c:pt idx="35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2B-48F4-874E-298D53351356}"/>
            </c:ext>
          </c:extLst>
        </c:ser>
        <c:ser>
          <c:idx val="1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rgbClr val="9C9E9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Edouard Philippe</c:v>
                </c:pt>
                <c:pt idx="1">
                  <c:v>Jean Castex</c:v>
                </c:pt>
                <c:pt idx="2">
                  <c:v>Olivier Véran</c:v>
                </c:pt>
                <c:pt idx="3">
                  <c:v>Christine Lagarde</c:v>
                </c:pt>
                <c:pt idx="4">
                  <c:v>Bruno Le Maire</c:v>
                </c:pt>
                <c:pt idx="5">
                  <c:v>Gabriel Attal</c:v>
                </c:pt>
                <c:pt idx="6">
                  <c:v>Jean-Yves Le Drian</c:v>
                </c:pt>
                <c:pt idx="7">
                  <c:v>Nicolas Sarkozy</c:v>
                </c:pt>
                <c:pt idx="8">
                  <c:v>Gérald Darmanin</c:v>
                </c:pt>
                <c:pt idx="9">
                  <c:v>Eric Dupond-Moretti</c:v>
                </c:pt>
                <c:pt idx="10">
                  <c:v>Jean-Michel Blanquer</c:v>
                </c:pt>
                <c:pt idx="11">
                  <c:v>François Bayrou</c:v>
                </c:pt>
                <c:pt idx="12">
                  <c:v>Elisabeth Borne</c:v>
                </c:pt>
                <c:pt idx="13">
                  <c:v>Michel Barnier</c:v>
                </c:pt>
                <c:pt idx="14">
                  <c:v>Xavier Bertrand</c:v>
                </c:pt>
                <c:pt idx="15">
                  <c:v>Richard Ferrand</c:v>
                </c:pt>
                <c:pt idx="16">
                  <c:v>Yannick Jadot</c:v>
                </c:pt>
                <c:pt idx="17">
                  <c:v>François Hollande</c:v>
                </c:pt>
                <c:pt idx="18">
                  <c:v>Fabien Roussel</c:v>
                </c:pt>
                <c:pt idx="19">
                  <c:v>Manuel Valls</c:v>
                </c:pt>
                <c:pt idx="20">
                  <c:v>Rachida Dati</c:v>
                </c:pt>
                <c:pt idx="21">
                  <c:v>Laurent Wauquiez</c:v>
                </c:pt>
                <c:pt idx="22">
                  <c:v>Valérie Pécresse</c:v>
                </c:pt>
                <c:pt idx="23">
                  <c:v>Jean-Luc Mélenchon</c:v>
                </c:pt>
                <c:pt idx="24">
                  <c:v>Philippe Poutou</c:v>
                </c:pt>
                <c:pt idx="25">
                  <c:v>Anne Hidalgo</c:v>
                </c:pt>
                <c:pt idx="26">
                  <c:v>Philippe Juvin</c:v>
                </c:pt>
                <c:pt idx="27">
                  <c:v>Olivier Faure</c:v>
                </c:pt>
                <c:pt idx="28">
                  <c:v>Christian Jacob</c:v>
                </c:pt>
                <c:pt idx="29">
                  <c:v>Eric Ciotti</c:v>
                </c:pt>
                <c:pt idx="30">
                  <c:v>Nicolas Dupont-Aignan</c:v>
                </c:pt>
                <c:pt idx="31">
                  <c:v>Marion Maréchal</c:v>
                </c:pt>
                <c:pt idx="32">
                  <c:v>Jordan Bardella</c:v>
                </c:pt>
                <c:pt idx="33">
                  <c:v>Sandrine Rousseau</c:v>
                </c:pt>
                <c:pt idx="34">
                  <c:v>Marine Le Pen</c:v>
                </c:pt>
                <c:pt idx="35">
                  <c:v>Eric Zemmour</c:v>
                </c:pt>
              </c:strCache>
            </c:strRef>
          </c:cat>
          <c:val>
            <c:numRef>
              <c:f>Feuil1!$F$2:$F$37</c:f>
              <c:numCache>
                <c:formatCode>0</c:formatCode>
                <c:ptCount val="36"/>
                <c:pt idx="0">
                  <c:v>9</c:v>
                </c:pt>
                <c:pt idx="1">
                  <c:v>12</c:v>
                </c:pt>
                <c:pt idx="2">
                  <c:v>13</c:v>
                </c:pt>
                <c:pt idx="3">
                  <c:v>17</c:v>
                </c:pt>
                <c:pt idx="4">
                  <c:v>18</c:v>
                </c:pt>
                <c:pt idx="5">
                  <c:v>23</c:v>
                </c:pt>
                <c:pt idx="6">
                  <c:v>24</c:v>
                </c:pt>
                <c:pt idx="7">
                  <c:v>11</c:v>
                </c:pt>
                <c:pt idx="8">
                  <c:v>21</c:v>
                </c:pt>
                <c:pt idx="9">
                  <c:v>19</c:v>
                </c:pt>
                <c:pt idx="10">
                  <c:v>21</c:v>
                </c:pt>
                <c:pt idx="11">
                  <c:v>23</c:v>
                </c:pt>
                <c:pt idx="12">
                  <c:v>40</c:v>
                </c:pt>
                <c:pt idx="13">
                  <c:v>36</c:v>
                </c:pt>
                <c:pt idx="14">
                  <c:v>21</c:v>
                </c:pt>
                <c:pt idx="15">
                  <c:v>36</c:v>
                </c:pt>
                <c:pt idx="16">
                  <c:v>22</c:v>
                </c:pt>
                <c:pt idx="17">
                  <c:v>14</c:v>
                </c:pt>
                <c:pt idx="18">
                  <c:v>30</c:v>
                </c:pt>
                <c:pt idx="19">
                  <c:v>15</c:v>
                </c:pt>
                <c:pt idx="20">
                  <c:v>18</c:v>
                </c:pt>
                <c:pt idx="21">
                  <c:v>26</c:v>
                </c:pt>
                <c:pt idx="22">
                  <c:v>14</c:v>
                </c:pt>
                <c:pt idx="23">
                  <c:v>8</c:v>
                </c:pt>
                <c:pt idx="24">
                  <c:v>25</c:v>
                </c:pt>
                <c:pt idx="25">
                  <c:v>12</c:v>
                </c:pt>
                <c:pt idx="26">
                  <c:v>63</c:v>
                </c:pt>
                <c:pt idx="27">
                  <c:v>44</c:v>
                </c:pt>
                <c:pt idx="28">
                  <c:v>42</c:v>
                </c:pt>
                <c:pt idx="29">
                  <c:v>25</c:v>
                </c:pt>
                <c:pt idx="30">
                  <c:v>16</c:v>
                </c:pt>
                <c:pt idx="31">
                  <c:v>10</c:v>
                </c:pt>
                <c:pt idx="32">
                  <c:v>25</c:v>
                </c:pt>
                <c:pt idx="33">
                  <c:v>41</c:v>
                </c:pt>
                <c:pt idx="34">
                  <c:v>4</c:v>
                </c:pt>
                <c:pt idx="3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2B-48F4-874E-298D533513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11447568"/>
        <c:axId val="311458448"/>
      </c:barChart>
      <c:catAx>
        <c:axId val="31144756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700" baseline="0">
                <a:solidFill>
                  <a:schemeClr val="tx1"/>
                </a:solidFill>
              </a:defRPr>
            </a:pPr>
            <a:endParaRPr lang="fr-FR"/>
          </a:p>
        </c:txPr>
        <c:crossAx val="311458448"/>
        <c:crosses val="autoZero"/>
        <c:auto val="1"/>
        <c:lblAlgn val="ctr"/>
        <c:lblOffset val="100"/>
        <c:noMultiLvlLbl val="0"/>
      </c:catAx>
      <c:valAx>
        <c:axId val="31145844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one"/>
        <c:crossAx val="311447568"/>
        <c:crosses val="autoZero"/>
        <c:crossBetween val="between"/>
      </c:valAx>
      <c:spPr>
        <a:effectLst>
          <a:softEdge rad="0"/>
        </a:effectLst>
      </c:spPr>
    </c:plotArea>
    <c:legend>
      <c:legendPos val="r"/>
      <c:layout>
        <c:manualLayout>
          <c:xMode val="edge"/>
          <c:yMode val="edge"/>
          <c:x val="0.12625285236960668"/>
          <c:y val="0.81904499491603544"/>
          <c:w val="0.12353164644916488"/>
          <c:h val="0.17072709228919836"/>
        </c:manualLayout>
      </c:layout>
      <c:overlay val="0"/>
      <c:txPr>
        <a:bodyPr/>
        <a:lstStyle/>
        <a:p>
          <a:pPr>
            <a:defRPr sz="600">
              <a:solidFill>
                <a:srgbClr val="58585A"/>
              </a:solidFill>
            </a:defRPr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971044883901787"/>
          <c:y val="2.3061935121321389E-2"/>
          <c:w val="0.61587504166203755"/>
          <c:h val="0.961921309960732"/>
        </c:manualLayout>
      </c:layout>
      <c:barChart>
        <c:barDir val="bar"/>
        <c:grouping val="percentStacked"/>
        <c:varyColors val="0"/>
        <c:ser>
          <c:idx val="4"/>
          <c:order val="0"/>
          <c:tx>
            <c:strRef>
              <c:f>Feuil1!$B$1</c:f>
              <c:strCache>
                <c:ptCount val="1"/>
                <c:pt idx="0">
                  <c:v>Une image très positive</c:v>
                </c:pt>
              </c:strCache>
            </c:strRef>
          </c:tx>
          <c:spPr>
            <a:solidFill>
              <a:srgbClr val="15944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Marine Le Pen</c:v>
                </c:pt>
                <c:pt idx="1">
                  <c:v>Marion Maréchal</c:v>
                </c:pt>
                <c:pt idx="2">
                  <c:v>Jordan Bardella</c:v>
                </c:pt>
                <c:pt idx="3">
                  <c:v>Eric Zemmour</c:v>
                </c:pt>
                <c:pt idx="4">
                  <c:v>Nicolas Dupont-Aignan</c:v>
                </c:pt>
                <c:pt idx="5">
                  <c:v>Edouard Philippe</c:v>
                </c:pt>
                <c:pt idx="6">
                  <c:v>Nicolas Sarkozy</c:v>
                </c:pt>
                <c:pt idx="7">
                  <c:v>Eric Ciotti</c:v>
                </c:pt>
                <c:pt idx="8">
                  <c:v>Christine Lagarde</c:v>
                </c:pt>
                <c:pt idx="9">
                  <c:v>Laurent Wauquiez</c:v>
                </c:pt>
                <c:pt idx="10">
                  <c:v>Xavier Bertrand</c:v>
                </c:pt>
                <c:pt idx="11">
                  <c:v>Jean-Luc Mélenchon</c:v>
                </c:pt>
                <c:pt idx="12">
                  <c:v>Jean-Yves Le Drian</c:v>
                </c:pt>
                <c:pt idx="13">
                  <c:v>Bruno Le Maire</c:v>
                </c:pt>
                <c:pt idx="14">
                  <c:v>François Hollande</c:v>
                </c:pt>
                <c:pt idx="15">
                  <c:v>Jean Castex</c:v>
                </c:pt>
                <c:pt idx="16">
                  <c:v>Philippe Poutou</c:v>
                </c:pt>
                <c:pt idx="17">
                  <c:v>François Bayrou</c:v>
                </c:pt>
                <c:pt idx="18">
                  <c:v>Rachida Dati</c:v>
                </c:pt>
                <c:pt idx="19">
                  <c:v>Michel Barnier</c:v>
                </c:pt>
                <c:pt idx="20">
                  <c:v>Olivier Véran</c:v>
                </c:pt>
                <c:pt idx="21">
                  <c:v>Fabien Roussel</c:v>
                </c:pt>
                <c:pt idx="22">
                  <c:v>Gabriel Attal</c:v>
                </c:pt>
                <c:pt idx="23">
                  <c:v>Philippe Juvin</c:v>
                </c:pt>
                <c:pt idx="24">
                  <c:v>Jean-Michel Blanquer</c:v>
                </c:pt>
                <c:pt idx="25">
                  <c:v>Christian Jacob</c:v>
                </c:pt>
                <c:pt idx="26">
                  <c:v>Valérie Pécresse</c:v>
                </c:pt>
                <c:pt idx="27">
                  <c:v>Yannick Jadot</c:v>
                </c:pt>
                <c:pt idx="28">
                  <c:v>Elisabeth Borne</c:v>
                </c:pt>
                <c:pt idx="29">
                  <c:v>Gérald Darmanin</c:v>
                </c:pt>
                <c:pt idx="30">
                  <c:v>Manuel Valls</c:v>
                </c:pt>
                <c:pt idx="31">
                  <c:v>Richard Ferrand</c:v>
                </c:pt>
                <c:pt idx="32">
                  <c:v>Eric Dupond-Moretti</c:v>
                </c:pt>
                <c:pt idx="33">
                  <c:v>Olivier Faure</c:v>
                </c:pt>
                <c:pt idx="34">
                  <c:v>Anne Hidalgo</c:v>
                </c:pt>
                <c:pt idx="35">
                  <c:v>Sandrine Rousseau</c:v>
                </c:pt>
              </c:strCache>
            </c:strRef>
          </c:cat>
          <c:val>
            <c:numRef>
              <c:f>Feuil1!$B$2:$B$37</c:f>
              <c:numCache>
                <c:formatCode>0</c:formatCode>
                <c:ptCount val="36"/>
                <c:pt idx="0">
                  <c:v>46</c:v>
                </c:pt>
                <c:pt idx="1">
                  <c:v>19</c:v>
                </c:pt>
                <c:pt idx="2">
                  <c:v>27</c:v>
                </c:pt>
                <c:pt idx="3">
                  <c:v>15</c:v>
                </c:pt>
                <c:pt idx="4">
                  <c:v>8</c:v>
                </c:pt>
                <c:pt idx="5">
                  <c:v>7</c:v>
                </c:pt>
                <c:pt idx="6">
                  <c:v>4</c:v>
                </c:pt>
                <c:pt idx="7">
                  <c:v>7</c:v>
                </c:pt>
                <c:pt idx="8">
                  <c:v>6</c:v>
                </c:pt>
                <c:pt idx="9">
                  <c:v>5</c:v>
                </c:pt>
                <c:pt idx="10">
                  <c:v>3</c:v>
                </c:pt>
                <c:pt idx="11">
                  <c:v>1</c:v>
                </c:pt>
                <c:pt idx="12">
                  <c:v>1</c:v>
                </c:pt>
                <c:pt idx="13">
                  <c:v>2</c:v>
                </c:pt>
                <c:pt idx="14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2">
                  <c:v>2</c:v>
                </c:pt>
                <c:pt idx="23">
                  <c:v>2</c:v>
                </c:pt>
                <c:pt idx="24">
                  <c:v>1</c:v>
                </c:pt>
                <c:pt idx="26">
                  <c:v>1</c:v>
                </c:pt>
                <c:pt idx="28">
                  <c:v>1</c:v>
                </c:pt>
                <c:pt idx="29">
                  <c:v>1</c:v>
                </c:pt>
                <c:pt idx="3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B-48F4-874E-298D53351356}"/>
            </c:ext>
          </c:extLst>
        </c:ser>
        <c:ser>
          <c:idx val="2"/>
          <c:order val="1"/>
          <c:tx>
            <c:strRef>
              <c:f>Feuil1!$C$1</c:f>
              <c:strCache>
                <c:ptCount val="1"/>
                <c:pt idx="0">
                  <c:v>Une image plutôt positive</c:v>
                </c:pt>
              </c:strCache>
            </c:strRef>
          </c:tx>
          <c:spPr>
            <a:solidFill>
              <a:srgbClr val="8CC73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Marine Le Pen</c:v>
                </c:pt>
                <c:pt idx="1">
                  <c:v>Marion Maréchal</c:v>
                </c:pt>
                <c:pt idx="2">
                  <c:v>Jordan Bardella</c:v>
                </c:pt>
                <c:pt idx="3">
                  <c:v>Eric Zemmour</c:v>
                </c:pt>
                <c:pt idx="4">
                  <c:v>Nicolas Dupont-Aignan</c:v>
                </c:pt>
                <c:pt idx="5">
                  <c:v>Edouard Philippe</c:v>
                </c:pt>
                <c:pt idx="6">
                  <c:v>Nicolas Sarkozy</c:v>
                </c:pt>
                <c:pt idx="7">
                  <c:v>Eric Ciotti</c:v>
                </c:pt>
                <c:pt idx="8">
                  <c:v>Christine Lagarde</c:v>
                </c:pt>
                <c:pt idx="9">
                  <c:v>Laurent Wauquiez</c:v>
                </c:pt>
                <c:pt idx="10">
                  <c:v>Xavier Bertrand</c:v>
                </c:pt>
                <c:pt idx="11">
                  <c:v>Jean-Luc Mélenchon</c:v>
                </c:pt>
                <c:pt idx="12">
                  <c:v>Jean-Yves Le Drian</c:v>
                </c:pt>
                <c:pt idx="13">
                  <c:v>Bruno Le Maire</c:v>
                </c:pt>
                <c:pt idx="14">
                  <c:v>François Hollande</c:v>
                </c:pt>
                <c:pt idx="15">
                  <c:v>Jean Castex</c:v>
                </c:pt>
                <c:pt idx="16">
                  <c:v>Philippe Poutou</c:v>
                </c:pt>
                <c:pt idx="17">
                  <c:v>François Bayrou</c:v>
                </c:pt>
                <c:pt idx="18">
                  <c:v>Rachida Dati</c:v>
                </c:pt>
                <c:pt idx="19">
                  <c:v>Michel Barnier</c:v>
                </c:pt>
                <c:pt idx="20">
                  <c:v>Olivier Véran</c:v>
                </c:pt>
                <c:pt idx="21">
                  <c:v>Fabien Roussel</c:v>
                </c:pt>
                <c:pt idx="22">
                  <c:v>Gabriel Attal</c:v>
                </c:pt>
                <c:pt idx="23">
                  <c:v>Philippe Juvin</c:v>
                </c:pt>
                <c:pt idx="24">
                  <c:v>Jean-Michel Blanquer</c:v>
                </c:pt>
                <c:pt idx="25">
                  <c:v>Christian Jacob</c:v>
                </c:pt>
                <c:pt idx="26">
                  <c:v>Valérie Pécresse</c:v>
                </c:pt>
                <c:pt idx="27">
                  <c:v>Yannick Jadot</c:v>
                </c:pt>
                <c:pt idx="28">
                  <c:v>Elisabeth Borne</c:v>
                </c:pt>
                <c:pt idx="29">
                  <c:v>Gérald Darmanin</c:v>
                </c:pt>
                <c:pt idx="30">
                  <c:v>Manuel Valls</c:v>
                </c:pt>
                <c:pt idx="31">
                  <c:v>Richard Ferrand</c:v>
                </c:pt>
                <c:pt idx="32">
                  <c:v>Eric Dupond-Moretti</c:v>
                </c:pt>
                <c:pt idx="33">
                  <c:v>Olivier Faure</c:v>
                </c:pt>
                <c:pt idx="34">
                  <c:v>Anne Hidalgo</c:v>
                </c:pt>
                <c:pt idx="35">
                  <c:v>Sandrine Rousseau</c:v>
                </c:pt>
              </c:strCache>
            </c:strRef>
          </c:cat>
          <c:val>
            <c:numRef>
              <c:f>Feuil1!$C$2:$C$37</c:f>
              <c:numCache>
                <c:formatCode>0</c:formatCode>
                <c:ptCount val="36"/>
                <c:pt idx="0">
                  <c:v>41</c:v>
                </c:pt>
                <c:pt idx="1">
                  <c:v>35</c:v>
                </c:pt>
                <c:pt idx="2">
                  <c:v>25</c:v>
                </c:pt>
                <c:pt idx="3">
                  <c:v>30</c:v>
                </c:pt>
                <c:pt idx="4">
                  <c:v>32</c:v>
                </c:pt>
                <c:pt idx="5">
                  <c:v>31</c:v>
                </c:pt>
                <c:pt idx="6">
                  <c:v>33</c:v>
                </c:pt>
                <c:pt idx="7">
                  <c:v>21</c:v>
                </c:pt>
                <c:pt idx="8">
                  <c:v>22</c:v>
                </c:pt>
                <c:pt idx="9">
                  <c:v>22</c:v>
                </c:pt>
                <c:pt idx="10">
                  <c:v>18</c:v>
                </c:pt>
                <c:pt idx="11">
                  <c:v>19</c:v>
                </c:pt>
                <c:pt idx="12">
                  <c:v>18</c:v>
                </c:pt>
                <c:pt idx="13">
                  <c:v>16</c:v>
                </c:pt>
                <c:pt idx="14">
                  <c:v>14</c:v>
                </c:pt>
                <c:pt idx="15">
                  <c:v>15</c:v>
                </c:pt>
                <c:pt idx="16">
                  <c:v>13</c:v>
                </c:pt>
                <c:pt idx="17">
                  <c:v>12</c:v>
                </c:pt>
                <c:pt idx="18">
                  <c:v>12</c:v>
                </c:pt>
                <c:pt idx="19">
                  <c:v>11</c:v>
                </c:pt>
                <c:pt idx="20">
                  <c:v>11</c:v>
                </c:pt>
                <c:pt idx="21">
                  <c:v>12</c:v>
                </c:pt>
                <c:pt idx="22">
                  <c:v>9</c:v>
                </c:pt>
                <c:pt idx="23">
                  <c:v>8</c:v>
                </c:pt>
                <c:pt idx="24">
                  <c:v>9</c:v>
                </c:pt>
                <c:pt idx="25">
                  <c:v>9</c:v>
                </c:pt>
                <c:pt idx="26">
                  <c:v>7</c:v>
                </c:pt>
                <c:pt idx="27">
                  <c:v>8</c:v>
                </c:pt>
                <c:pt idx="28">
                  <c:v>6</c:v>
                </c:pt>
                <c:pt idx="29">
                  <c:v>6</c:v>
                </c:pt>
                <c:pt idx="30">
                  <c:v>7</c:v>
                </c:pt>
                <c:pt idx="31">
                  <c:v>5</c:v>
                </c:pt>
                <c:pt idx="32">
                  <c:v>6</c:v>
                </c:pt>
                <c:pt idx="33">
                  <c:v>4</c:v>
                </c:pt>
                <c:pt idx="34">
                  <c:v>4</c:v>
                </c:pt>
                <c:pt idx="3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2B-48F4-874E-298D53351356}"/>
            </c:ext>
          </c:extLst>
        </c:ser>
        <c:ser>
          <c:idx val="3"/>
          <c:order val="2"/>
          <c:tx>
            <c:strRef>
              <c:f>Feuil1!$D$1</c:f>
              <c:strCache>
                <c:ptCount val="1"/>
                <c:pt idx="0">
                  <c:v>Une image plutôt négative</c:v>
                </c:pt>
              </c:strCache>
            </c:strRef>
          </c:tx>
          <c:spPr>
            <a:solidFill>
              <a:srgbClr val="E4782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Marine Le Pen</c:v>
                </c:pt>
                <c:pt idx="1">
                  <c:v>Marion Maréchal</c:v>
                </c:pt>
                <c:pt idx="2">
                  <c:v>Jordan Bardella</c:v>
                </c:pt>
                <c:pt idx="3">
                  <c:v>Eric Zemmour</c:v>
                </c:pt>
                <c:pt idx="4">
                  <c:v>Nicolas Dupont-Aignan</c:v>
                </c:pt>
                <c:pt idx="5">
                  <c:v>Edouard Philippe</c:v>
                </c:pt>
                <c:pt idx="6">
                  <c:v>Nicolas Sarkozy</c:v>
                </c:pt>
                <c:pt idx="7">
                  <c:v>Eric Ciotti</c:v>
                </c:pt>
                <c:pt idx="8">
                  <c:v>Christine Lagarde</c:v>
                </c:pt>
                <c:pt idx="9">
                  <c:v>Laurent Wauquiez</c:v>
                </c:pt>
                <c:pt idx="10">
                  <c:v>Xavier Bertrand</c:v>
                </c:pt>
                <c:pt idx="11">
                  <c:v>Jean-Luc Mélenchon</c:v>
                </c:pt>
                <c:pt idx="12">
                  <c:v>Jean-Yves Le Drian</c:v>
                </c:pt>
                <c:pt idx="13">
                  <c:v>Bruno Le Maire</c:v>
                </c:pt>
                <c:pt idx="14">
                  <c:v>François Hollande</c:v>
                </c:pt>
                <c:pt idx="15">
                  <c:v>Jean Castex</c:v>
                </c:pt>
                <c:pt idx="16">
                  <c:v>Philippe Poutou</c:v>
                </c:pt>
                <c:pt idx="17">
                  <c:v>François Bayrou</c:v>
                </c:pt>
                <c:pt idx="18">
                  <c:v>Rachida Dati</c:v>
                </c:pt>
                <c:pt idx="19">
                  <c:v>Michel Barnier</c:v>
                </c:pt>
                <c:pt idx="20">
                  <c:v>Olivier Véran</c:v>
                </c:pt>
                <c:pt idx="21">
                  <c:v>Fabien Roussel</c:v>
                </c:pt>
                <c:pt idx="22">
                  <c:v>Gabriel Attal</c:v>
                </c:pt>
                <c:pt idx="23">
                  <c:v>Philippe Juvin</c:v>
                </c:pt>
                <c:pt idx="24">
                  <c:v>Jean-Michel Blanquer</c:v>
                </c:pt>
                <c:pt idx="25">
                  <c:v>Christian Jacob</c:v>
                </c:pt>
                <c:pt idx="26">
                  <c:v>Valérie Pécresse</c:v>
                </c:pt>
                <c:pt idx="27">
                  <c:v>Yannick Jadot</c:v>
                </c:pt>
                <c:pt idx="28">
                  <c:v>Elisabeth Borne</c:v>
                </c:pt>
                <c:pt idx="29">
                  <c:v>Gérald Darmanin</c:v>
                </c:pt>
                <c:pt idx="30">
                  <c:v>Manuel Valls</c:v>
                </c:pt>
                <c:pt idx="31">
                  <c:v>Richard Ferrand</c:v>
                </c:pt>
                <c:pt idx="32">
                  <c:v>Eric Dupond-Moretti</c:v>
                </c:pt>
                <c:pt idx="33">
                  <c:v>Olivier Faure</c:v>
                </c:pt>
                <c:pt idx="34">
                  <c:v>Anne Hidalgo</c:v>
                </c:pt>
                <c:pt idx="35">
                  <c:v>Sandrine Rousseau</c:v>
                </c:pt>
              </c:strCache>
            </c:strRef>
          </c:cat>
          <c:val>
            <c:numRef>
              <c:f>Feuil1!$D$2:$D$37</c:f>
              <c:numCache>
                <c:formatCode>0</c:formatCode>
                <c:ptCount val="36"/>
                <c:pt idx="0">
                  <c:v>6</c:v>
                </c:pt>
                <c:pt idx="1">
                  <c:v>17</c:v>
                </c:pt>
                <c:pt idx="2">
                  <c:v>12</c:v>
                </c:pt>
                <c:pt idx="3">
                  <c:v>20</c:v>
                </c:pt>
                <c:pt idx="4">
                  <c:v>18</c:v>
                </c:pt>
                <c:pt idx="5">
                  <c:v>22</c:v>
                </c:pt>
                <c:pt idx="6">
                  <c:v>19</c:v>
                </c:pt>
                <c:pt idx="7">
                  <c:v>22</c:v>
                </c:pt>
                <c:pt idx="8">
                  <c:v>14</c:v>
                </c:pt>
                <c:pt idx="9">
                  <c:v>23</c:v>
                </c:pt>
                <c:pt idx="10">
                  <c:v>24</c:v>
                </c:pt>
                <c:pt idx="11">
                  <c:v>16</c:v>
                </c:pt>
                <c:pt idx="12">
                  <c:v>20</c:v>
                </c:pt>
                <c:pt idx="13">
                  <c:v>27</c:v>
                </c:pt>
                <c:pt idx="14">
                  <c:v>26</c:v>
                </c:pt>
                <c:pt idx="15">
                  <c:v>25</c:v>
                </c:pt>
                <c:pt idx="16">
                  <c:v>17</c:v>
                </c:pt>
                <c:pt idx="17">
                  <c:v>27</c:v>
                </c:pt>
                <c:pt idx="18">
                  <c:v>24</c:v>
                </c:pt>
                <c:pt idx="19">
                  <c:v>21</c:v>
                </c:pt>
                <c:pt idx="20">
                  <c:v>22</c:v>
                </c:pt>
                <c:pt idx="21">
                  <c:v>20</c:v>
                </c:pt>
                <c:pt idx="22">
                  <c:v>25</c:v>
                </c:pt>
                <c:pt idx="23">
                  <c:v>12</c:v>
                </c:pt>
                <c:pt idx="24">
                  <c:v>24</c:v>
                </c:pt>
                <c:pt idx="25">
                  <c:v>22</c:v>
                </c:pt>
                <c:pt idx="26">
                  <c:v>27</c:v>
                </c:pt>
                <c:pt idx="27">
                  <c:v>25</c:v>
                </c:pt>
                <c:pt idx="28">
                  <c:v>19</c:v>
                </c:pt>
                <c:pt idx="29">
                  <c:v>29</c:v>
                </c:pt>
                <c:pt idx="30">
                  <c:v>20</c:v>
                </c:pt>
                <c:pt idx="31">
                  <c:v>20</c:v>
                </c:pt>
                <c:pt idx="32">
                  <c:v>18</c:v>
                </c:pt>
                <c:pt idx="33">
                  <c:v>18</c:v>
                </c:pt>
                <c:pt idx="34">
                  <c:v>23</c:v>
                </c:pt>
                <c:pt idx="3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2B-48F4-874E-298D53351356}"/>
            </c:ext>
          </c:extLst>
        </c:ser>
        <c:ser>
          <c:idx val="0"/>
          <c:order val="3"/>
          <c:tx>
            <c:strRef>
              <c:f>Feuil1!$E$1</c:f>
              <c:strCache>
                <c:ptCount val="1"/>
                <c:pt idx="0">
                  <c:v>Une image très négative</c:v>
                </c:pt>
              </c:strCache>
            </c:strRef>
          </c:tx>
          <c:spPr>
            <a:solidFill>
              <a:srgbClr val="BE1D2D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Marine Le Pen</c:v>
                </c:pt>
                <c:pt idx="1">
                  <c:v>Marion Maréchal</c:v>
                </c:pt>
                <c:pt idx="2">
                  <c:v>Jordan Bardella</c:v>
                </c:pt>
                <c:pt idx="3">
                  <c:v>Eric Zemmour</c:v>
                </c:pt>
                <c:pt idx="4">
                  <c:v>Nicolas Dupont-Aignan</c:v>
                </c:pt>
                <c:pt idx="5">
                  <c:v>Edouard Philippe</c:v>
                </c:pt>
                <c:pt idx="6">
                  <c:v>Nicolas Sarkozy</c:v>
                </c:pt>
                <c:pt idx="7">
                  <c:v>Eric Ciotti</c:v>
                </c:pt>
                <c:pt idx="8">
                  <c:v>Christine Lagarde</c:v>
                </c:pt>
                <c:pt idx="9">
                  <c:v>Laurent Wauquiez</c:v>
                </c:pt>
                <c:pt idx="10">
                  <c:v>Xavier Bertrand</c:v>
                </c:pt>
                <c:pt idx="11">
                  <c:v>Jean-Luc Mélenchon</c:v>
                </c:pt>
                <c:pt idx="12">
                  <c:v>Jean-Yves Le Drian</c:v>
                </c:pt>
                <c:pt idx="13">
                  <c:v>Bruno Le Maire</c:v>
                </c:pt>
                <c:pt idx="14">
                  <c:v>François Hollande</c:v>
                </c:pt>
                <c:pt idx="15">
                  <c:v>Jean Castex</c:v>
                </c:pt>
                <c:pt idx="16">
                  <c:v>Philippe Poutou</c:v>
                </c:pt>
                <c:pt idx="17">
                  <c:v>François Bayrou</c:v>
                </c:pt>
                <c:pt idx="18">
                  <c:v>Rachida Dati</c:v>
                </c:pt>
                <c:pt idx="19">
                  <c:v>Michel Barnier</c:v>
                </c:pt>
                <c:pt idx="20">
                  <c:v>Olivier Véran</c:v>
                </c:pt>
                <c:pt idx="21">
                  <c:v>Fabien Roussel</c:v>
                </c:pt>
                <c:pt idx="22">
                  <c:v>Gabriel Attal</c:v>
                </c:pt>
                <c:pt idx="23">
                  <c:v>Philippe Juvin</c:v>
                </c:pt>
                <c:pt idx="24">
                  <c:v>Jean-Michel Blanquer</c:v>
                </c:pt>
                <c:pt idx="25">
                  <c:v>Christian Jacob</c:v>
                </c:pt>
                <c:pt idx="26">
                  <c:v>Valérie Pécresse</c:v>
                </c:pt>
                <c:pt idx="27">
                  <c:v>Yannick Jadot</c:v>
                </c:pt>
                <c:pt idx="28">
                  <c:v>Elisabeth Borne</c:v>
                </c:pt>
                <c:pt idx="29">
                  <c:v>Gérald Darmanin</c:v>
                </c:pt>
                <c:pt idx="30">
                  <c:v>Manuel Valls</c:v>
                </c:pt>
                <c:pt idx="31">
                  <c:v>Richard Ferrand</c:v>
                </c:pt>
                <c:pt idx="32">
                  <c:v>Eric Dupond-Moretti</c:v>
                </c:pt>
                <c:pt idx="33">
                  <c:v>Olivier Faure</c:v>
                </c:pt>
                <c:pt idx="34">
                  <c:v>Anne Hidalgo</c:v>
                </c:pt>
                <c:pt idx="35">
                  <c:v>Sandrine Rousseau</c:v>
                </c:pt>
              </c:strCache>
            </c:strRef>
          </c:cat>
          <c:val>
            <c:numRef>
              <c:f>Feuil1!$E$2:$E$37</c:f>
              <c:numCache>
                <c:formatCode>0</c:formatCode>
                <c:ptCount val="36"/>
                <c:pt idx="0">
                  <c:v>3</c:v>
                </c:pt>
                <c:pt idx="1">
                  <c:v>11</c:v>
                </c:pt>
                <c:pt idx="2">
                  <c:v>8</c:v>
                </c:pt>
                <c:pt idx="3">
                  <c:v>23</c:v>
                </c:pt>
                <c:pt idx="4">
                  <c:v>16</c:v>
                </c:pt>
                <c:pt idx="5">
                  <c:v>23</c:v>
                </c:pt>
                <c:pt idx="6">
                  <c:v>30</c:v>
                </c:pt>
                <c:pt idx="7">
                  <c:v>13</c:v>
                </c:pt>
                <c:pt idx="8">
                  <c:v>25</c:v>
                </c:pt>
                <c:pt idx="9">
                  <c:v>16</c:v>
                </c:pt>
                <c:pt idx="10">
                  <c:v>21</c:v>
                </c:pt>
                <c:pt idx="11">
                  <c:v>53</c:v>
                </c:pt>
                <c:pt idx="12">
                  <c:v>20</c:v>
                </c:pt>
                <c:pt idx="13">
                  <c:v>25</c:v>
                </c:pt>
                <c:pt idx="14">
                  <c:v>45</c:v>
                </c:pt>
                <c:pt idx="15">
                  <c:v>41</c:v>
                </c:pt>
                <c:pt idx="16">
                  <c:v>36</c:v>
                </c:pt>
                <c:pt idx="17">
                  <c:v>30</c:v>
                </c:pt>
                <c:pt idx="18">
                  <c:v>42</c:v>
                </c:pt>
                <c:pt idx="19">
                  <c:v>20</c:v>
                </c:pt>
                <c:pt idx="20">
                  <c:v>41</c:v>
                </c:pt>
                <c:pt idx="21">
                  <c:v>27</c:v>
                </c:pt>
                <c:pt idx="22">
                  <c:v>34</c:v>
                </c:pt>
                <c:pt idx="23">
                  <c:v>19</c:v>
                </c:pt>
                <c:pt idx="24">
                  <c:v>33</c:v>
                </c:pt>
                <c:pt idx="25">
                  <c:v>22</c:v>
                </c:pt>
                <c:pt idx="26">
                  <c:v>51</c:v>
                </c:pt>
                <c:pt idx="27">
                  <c:v>34</c:v>
                </c:pt>
                <c:pt idx="28">
                  <c:v>27</c:v>
                </c:pt>
                <c:pt idx="29">
                  <c:v>36</c:v>
                </c:pt>
                <c:pt idx="30">
                  <c:v>54</c:v>
                </c:pt>
                <c:pt idx="31">
                  <c:v>23</c:v>
                </c:pt>
                <c:pt idx="32">
                  <c:v>54</c:v>
                </c:pt>
                <c:pt idx="33">
                  <c:v>23</c:v>
                </c:pt>
                <c:pt idx="34">
                  <c:v>57</c:v>
                </c:pt>
                <c:pt idx="3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2B-48F4-874E-298D53351356}"/>
            </c:ext>
          </c:extLst>
        </c:ser>
        <c:ser>
          <c:idx val="1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rgbClr val="9C9E9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Marine Le Pen</c:v>
                </c:pt>
                <c:pt idx="1">
                  <c:v>Marion Maréchal</c:v>
                </c:pt>
                <c:pt idx="2">
                  <c:v>Jordan Bardella</c:v>
                </c:pt>
                <c:pt idx="3">
                  <c:v>Eric Zemmour</c:v>
                </c:pt>
                <c:pt idx="4">
                  <c:v>Nicolas Dupont-Aignan</c:v>
                </c:pt>
                <c:pt idx="5">
                  <c:v>Edouard Philippe</c:v>
                </c:pt>
                <c:pt idx="6">
                  <c:v>Nicolas Sarkozy</c:v>
                </c:pt>
                <c:pt idx="7">
                  <c:v>Eric Ciotti</c:v>
                </c:pt>
                <c:pt idx="8">
                  <c:v>Christine Lagarde</c:v>
                </c:pt>
                <c:pt idx="9">
                  <c:v>Laurent Wauquiez</c:v>
                </c:pt>
                <c:pt idx="10">
                  <c:v>Xavier Bertrand</c:v>
                </c:pt>
                <c:pt idx="11">
                  <c:v>Jean-Luc Mélenchon</c:v>
                </c:pt>
                <c:pt idx="12">
                  <c:v>Jean-Yves Le Drian</c:v>
                </c:pt>
                <c:pt idx="13">
                  <c:v>Bruno Le Maire</c:v>
                </c:pt>
                <c:pt idx="14">
                  <c:v>François Hollande</c:v>
                </c:pt>
                <c:pt idx="15">
                  <c:v>Jean Castex</c:v>
                </c:pt>
                <c:pt idx="16">
                  <c:v>Philippe Poutou</c:v>
                </c:pt>
                <c:pt idx="17">
                  <c:v>François Bayrou</c:v>
                </c:pt>
                <c:pt idx="18">
                  <c:v>Rachida Dati</c:v>
                </c:pt>
                <c:pt idx="19">
                  <c:v>Michel Barnier</c:v>
                </c:pt>
                <c:pt idx="20">
                  <c:v>Olivier Véran</c:v>
                </c:pt>
                <c:pt idx="21">
                  <c:v>Fabien Roussel</c:v>
                </c:pt>
                <c:pt idx="22">
                  <c:v>Gabriel Attal</c:v>
                </c:pt>
                <c:pt idx="23">
                  <c:v>Philippe Juvin</c:v>
                </c:pt>
                <c:pt idx="24">
                  <c:v>Jean-Michel Blanquer</c:v>
                </c:pt>
                <c:pt idx="25">
                  <c:v>Christian Jacob</c:v>
                </c:pt>
                <c:pt idx="26">
                  <c:v>Valérie Pécresse</c:v>
                </c:pt>
                <c:pt idx="27">
                  <c:v>Yannick Jadot</c:v>
                </c:pt>
                <c:pt idx="28">
                  <c:v>Elisabeth Borne</c:v>
                </c:pt>
                <c:pt idx="29">
                  <c:v>Gérald Darmanin</c:v>
                </c:pt>
                <c:pt idx="30">
                  <c:v>Manuel Valls</c:v>
                </c:pt>
                <c:pt idx="31">
                  <c:v>Richard Ferrand</c:v>
                </c:pt>
                <c:pt idx="32">
                  <c:v>Eric Dupond-Moretti</c:v>
                </c:pt>
                <c:pt idx="33">
                  <c:v>Olivier Faure</c:v>
                </c:pt>
                <c:pt idx="34">
                  <c:v>Anne Hidalgo</c:v>
                </c:pt>
                <c:pt idx="35">
                  <c:v>Sandrine Rousseau</c:v>
                </c:pt>
              </c:strCache>
            </c:strRef>
          </c:cat>
          <c:val>
            <c:numRef>
              <c:f>Feuil1!$F$2:$F$37</c:f>
              <c:numCache>
                <c:formatCode>0</c:formatCode>
                <c:ptCount val="36"/>
                <c:pt idx="0">
                  <c:v>4</c:v>
                </c:pt>
                <c:pt idx="1">
                  <c:v>18</c:v>
                </c:pt>
                <c:pt idx="2">
                  <c:v>28</c:v>
                </c:pt>
                <c:pt idx="3">
                  <c:v>12</c:v>
                </c:pt>
                <c:pt idx="4">
                  <c:v>26</c:v>
                </c:pt>
                <c:pt idx="5">
                  <c:v>17</c:v>
                </c:pt>
                <c:pt idx="6">
                  <c:v>14</c:v>
                </c:pt>
                <c:pt idx="7">
                  <c:v>37</c:v>
                </c:pt>
                <c:pt idx="8">
                  <c:v>33</c:v>
                </c:pt>
                <c:pt idx="9">
                  <c:v>34</c:v>
                </c:pt>
                <c:pt idx="10">
                  <c:v>34</c:v>
                </c:pt>
                <c:pt idx="11">
                  <c:v>11</c:v>
                </c:pt>
                <c:pt idx="12">
                  <c:v>41</c:v>
                </c:pt>
                <c:pt idx="13">
                  <c:v>30</c:v>
                </c:pt>
                <c:pt idx="14">
                  <c:v>14</c:v>
                </c:pt>
                <c:pt idx="15">
                  <c:v>19</c:v>
                </c:pt>
                <c:pt idx="16">
                  <c:v>33</c:v>
                </c:pt>
                <c:pt idx="17">
                  <c:v>30</c:v>
                </c:pt>
                <c:pt idx="18">
                  <c:v>21</c:v>
                </c:pt>
                <c:pt idx="19">
                  <c:v>47</c:v>
                </c:pt>
                <c:pt idx="20">
                  <c:v>25</c:v>
                </c:pt>
                <c:pt idx="21">
                  <c:v>41</c:v>
                </c:pt>
                <c:pt idx="22">
                  <c:v>30</c:v>
                </c:pt>
                <c:pt idx="23">
                  <c:v>59</c:v>
                </c:pt>
                <c:pt idx="24">
                  <c:v>33</c:v>
                </c:pt>
                <c:pt idx="25">
                  <c:v>47</c:v>
                </c:pt>
                <c:pt idx="26">
                  <c:v>14</c:v>
                </c:pt>
                <c:pt idx="27">
                  <c:v>33</c:v>
                </c:pt>
                <c:pt idx="28">
                  <c:v>47</c:v>
                </c:pt>
                <c:pt idx="29">
                  <c:v>28</c:v>
                </c:pt>
                <c:pt idx="30">
                  <c:v>19</c:v>
                </c:pt>
                <c:pt idx="31">
                  <c:v>51</c:v>
                </c:pt>
                <c:pt idx="32">
                  <c:v>22</c:v>
                </c:pt>
                <c:pt idx="33">
                  <c:v>55</c:v>
                </c:pt>
                <c:pt idx="34">
                  <c:v>16</c:v>
                </c:pt>
                <c:pt idx="35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2B-48F4-874E-298D533513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11447568"/>
        <c:axId val="311458448"/>
      </c:barChart>
      <c:catAx>
        <c:axId val="31144756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700" baseline="0">
                <a:solidFill>
                  <a:schemeClr val="tx1"/>
                </a:solidFill>
              </a:defRPr>
            </a:pPr>
            <a:endParaRPr lang="fr-FR"/>
          </a:p>
        </c:txPr>
        <c:crossAx val="311458448"/>
        <c:crosses val="autoZero"/>
        <c:auto val="1"/>
        <c:lblAlgn val="ctr"/>
        <c:lblOffset val="100"/>
        <c:noMultiLvlLbl val="0"/>
      </c:catAx>
      <c:valAx>
        <c:axId val="31145844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one"/>
        <c:crossAx val="311447568"/>
        <c:crosses val="autoZero"/>
        <c:crossBetween val="between"/>
      </c:valAx>
      <c:spPr>
        <a:effectLst>
          <a:softEdge rad="0"/>
        </a:effectLst>
      </c:spPr>
    </c:plotArea>
    <c:legend>
      <c:legendPos val="r"/>
      <c:layout>
        <c:manualLayout>
          <c:xMode val="edge"/>
          <c:yMode val="edge"/>
          <c:x val="0.12625285236960668"/>
          <c:y val="0.81904499491603544"/>
          <c:w val="0.12353164644916488"/>
          <c:h val="0.17072709228919836"/>
        </c:manualLayout>
      </c:layout>
      <c:overlay val="0"/>
      <c:txPr>
        <a:bodyPr/>
        <a:lstStyle/>
        <a:p>
          <a:pPr>
            <a:defRPr sz="600">
              <a:solidFill>
                <a:srgbClr val="58585A"/>
              </a:solidFill>
            </a:defRPr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971044883901787"/>
          <c:y val="2.3061935121321389E-2"/>
          <c:w val="0.61587504166203755"/>
          <c:h val="0.961921309960732"/>
        </c:manualLayout>
      </c:layout>
      <c:barChart>
        <c:barDir val="bar"/>
        <c:grouping val="percentStacked"/>
        <c:varyColors val="0"/>
        <c:ser>
          <c:idx val="4"/>
          <c:order val="0"/>
          <c:tx>
            <c:strRef>
              <c:f>Feuil1!$B$1</c:f>
              <c:strCache>
                <c:ptCount val="1"/>
                <c:pt idx="0">
                  <c:v>Une image très positive</c:v>
                </c:pt>
              </c:strCache>
            </c:strRef>
          </c:tx>
          <c:spPr>
            <a:solidFill>
              <a:srgbClr val="15944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Edouard Philippe</c:v>
                </c:pt>
                <c:pt idx="2">
                  <c:v>Marine Le Pen</c:v>
                </c:pt>
                <c:pt idx="3">
                  <c:v>François Hollande</c:v>
                </c:pt>
                <c:pt idx="4">
                  <c:v>Nicolas Sarkozy</c:v>
                </c:pt>
                <c:pt idx="5">
                  <c:v>Yannick Jadot</c:v>
                </c:pt>
                <c:pt idx="6">
                  <c:v>Olivier Véran</c:v>
                </c:pt>
                <c:pt idx="7">
                  <c:v>Jean Castex</c:v>
                </c:pt>
                <c:pt idx="8">
                  <c:v>Gabriel Attal</c:v>
                </c:pt>
                <c:pt idx="9">
                  <c:v>Philippe Poutou</c:v>
                </c:pt>
                <c:pt idx="10">
                  <c:v>François Bayrou</c:v>
                </c:pt>
                <c:pt idx="11">
                  <c:v>Christine Lagarde</c:v>
                </c:pt>
                <c:pt idx="12">
                  <c:v>Bruno Le Maire</c:v>
                </c:pt>
                <c:pt idx="13">
                  <c:v>Xavier Bertrand</c:v>
                </c:pt>
                <c:pt idx="14">
                  <c:v>Marion Maréchal</c:v>
                </c:pt>
                <c:pt idx="15">
                  <c:v>Nicolas Dupont-Aignan</c:v>
                </c:pt>
                <c:pt idx="16">
                  <c:v>Eric Dupond-Moretti</c:v>
                </c:pt>
                <c:pt idx="17">
                  <c:v>Rachida Dati</c:v>
                </c:pt>
                <c:pt idx="18">
                  <c:v>Manuel Valls</c:v>
                </c:pt>
                <c:pt idx="19">
                  <c:v>Jean-Yves Le Drian</c:v>
                </c:pt>
                <c:pt idx="20">
                  <c:v>Jordan Bardella</c:v>
                </c:pt>
                <c:pt idx="21">
                  <c:v>Anne Hidalgo</c:v>
                </c:pt>
                <c:pt idx="22">
                  <c:v>Fabien Roussel</c:v>
                </c:pt>
                <c:pt idx="23">
                  <c:v>Michel Barnier</c:v>
                </c:pt>
                <c:pt idx="24">
                  <c:v>Jean-Michel Blanquer</c:v>
                </c:pt>
                <c:pt idx="25">
                  <c:v>Elisabeth Borne</c:v>
                </c:pt>
                <c:pt idx="26">
                  <c:v>Olivier Faure</c:v>
                </c:pt>
                <c:pt idx="27">
                  <c:v>Gérald Darmanin</c:v>
                </c:pt>
                <c:pt idx="28">
                  <c:v>Eric Zemmour</c:v>
                </c:pt>
                <c:pt idx="29">
                  <c:v>Laurent Wauquiez</c:v>
                </c:pt>
                <c:pt idx="30">
                  <c:v>Sandrine Rousseau</c:v>
                </c:pt>
                <c:pt idx="31">
                  <c:v>Richard Ferrand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Christian Jacob</c:v>
                </c:pt>
              </c:strCache>
            </c:strRef>
          </c:cat>
          <c:val>
            <c:numRef>
              <c:f>Feuil1!$B$2:$B$37</c:f>
              <c:numCache>
                <c:formatCode>0</c:formatCode>
                <c:ptCount val="36"/>
                <c:pt idx="0">
                  <c:v>9</c:v>
                </c:pt>
                <c:pt idx="1">
                  <c:v>6</c:v>
                </c:pt>
                <c:pt idx="2">
                  <c:v>9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3</c:v>
                </c:pt>
                <c:pt idx="10">
                  <c:v>2</c:v>
                </c:pt>
                <c:pt idx="11">
                  <c:v>6</c:v>
                </c:pt>
                <c:pt idx="12">
                  <c:v>3</c:v>
                </c:pt>
                <c:pt idx="13">
                  <c:v>2</c:v>
                </c:pt>
                <c:pt idx="14">
                  <c:v>6</c:v>
                </c:pt>
                <c:pt idx="15">
                  <c:v>4</c:v>
                </c:pt>
                <c:pt idx="16">
                  <c:v>3</c:v>
                </c:pt>
                <c:pt idx="17">
                  <c:v>3</c:v>
                </c:pt>
                <c:pt idx="18">
                  <c:v>2</c:v>
                </c:pt>
                <c:pt idx="19">
                  <c:v>3</c:v>
                </c:pt>
                <c:pt idx="20">
                  <c:v>4</c:v>
                </c:pt>
                <c:pt idx="21">
                  <c:v>2</c:v>
                </c:pt>
                <c:pt idx="22">
                  <c:v>3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1</c:v>
                </c:pt>
                <c:pt idx="27">
                  <c:v>1</c:v>
                </c:pt>
                <c:pt idx="28">
                  <c:v>3</c:v>
                </c:pt>
                <c:pt idx="29">
                  <c:v>2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B-48F4-874E-298D53351356}"/>
            </c:ext>
          </c:extLst>
        </c:ser>
        <c:ser>
          <c:idx val="2"/>
          <c:order val="1"/>
          <c:tx>
            <c:strRef>
              <c:f>Feuil1!$C$1</c:f>
              <c:strCache>
                <c:ptCount val="1"/>
                <c:pt idx="0">
                  <c:v>Une image plutôt positive</c:v>
                </c:pt>
              </c:strCache>
            </c:strRef>
          </c:tx>
          <c:spPr>
            <a:solidFill>
              <a:srgbClr val="8CC73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Edouard Philippe</c:v>
                </c:pt>
                <c:pt idx="2">
                  <c:v>Marine Le Pen</c:v>
                </c:pt>
                <c:pt idx="3">
                  <c:v>François Hollande</c:v>
                </c:pt>
                <c:pt idx="4">
                  <c:v>Nicolas Sarkozy</c:v>
                </c:pt>
                <c:pt idx="5">
                  <c:v>Yannick Jadot</c:v>
                </c:pt>
                <c:pt idx="6">
                  <c:v>Olivier Véran</c:v>
                </c:pt>
                <c:pt idx="7">
                  <c:v>Jean Castex</c:v>
                </c:pt>
                <c:pt idx="8">
                  <c:v>Gabriel Attal</c:v>
                </c:pt>
                <c:pt idx="9">
                  <c:v>Philippe Poutou</c:v>
                </c:pt>
                <c:pt idx="10">
                  <c:v>François Bayrou</c:v>
                </c:pt>
                <c:pt idx="11">
                  <c:v>Christine Lagarde</c:v>
                </c:pt>
                <c:pt idx="12">
                  <c:v>Bruno Le Maire</c:v>
                </c:pt>
                <c:pt idx="13">
                  <c:v>Xavier Bertrand</c:v>
                </c:pt>
                <c:pt idx="14">
                  <c:v>Marion Maréchal</c:v>
                </c:pt>
                <c:pt idx="15">
                  <c:v>Nicolas Dupont-Aignan</c:v>
                </c:pt>
                <c:pt idx="16">
                  <c:v>Eric Dupond-Moretti</c:v>
                </c:pt>
                <c:pt idx="17">
                  <c:v>Rachida Dati</c:v>
                </c:pt>
                <c:pt idx="18">
                  <c:v>Manuel Valls</c:v>
                </c:pt>
                <c:pt idx="19">
                  <c:v>Jean-Yves Le Drian</c:v>
                </c:pt>
                <c:pt idx="20">
                  <c:v>Jordan Bardella</c:v>
                </c:pt>
                <c:pt idx="21">
                  <c:v>Anne Hidalgo</c:v>
                </c:pt>
                <c:pt idx="22">
                  <c:v>Fabien Roussel</c:v>
                </c:pt>
                <c:pt idx="23">
                  <c:v>Michel Barnier</c:v>
                </c:pt>
                <c:pt idx="24">
                  <c:v>Jean-Michel Blanquer</c:v>
                </c:pt>
                <c:pt idx="25">
                  <c:v>Elisabeth Borne</c:v>
                </c:pt>
                <c:pt idx="26">
                  <c:v>Olivier Faure</c:v>
                </c:pt>
                <c:pt idx="27">
                  <c:v>Gérald Darmanin</c:v>
                </c:pt>
                <c:pt idx="28">
                  <c:v>Eric Zemmour</c:v>
                </c:pt>
                <c:pt idx="29">
                  <c:v>Laurent Wauquiez</c:v>
                </c:pt>
                <c:pt idx="30">
                  <c:v>Sandrine Rousseau</c:v>
                </c:pt>
                <c:pt idx="31">
                  <c:v>Richard Ferrand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Christian Jacob</c:v>
                </c:pt>
              </c:strCache>
            </c:strRef>
          </c:cat>
          <c:val>
            <c:numRef>
              <c:f>Feuil1!$C$2:$C$37</c:f>
              <c:numCache>
                <c:formatCode>0</c:formatCode>
                <c:ptCount val="36"/>
                <c:pt idx="0">
                  <c:v>26</c:v>
                </c:pt>
                <c:pt idx="1">
                  <c:v>28</c:v>
                </c:pt>
                <c:pt idx="2">
                  <c:v>18</c:v>
                </c:pt>
                <c:pt idx="3">
                  <c:v>21</c:v>
                </c:pt>
                <c:pt idx="4">
                  <c:v>20</c:v>
                </c:pt>
                <c:pt idx="5">
                  <c:v>19</c:v>
                </c:pt>
                <c:pt idx="6">
                  <c:v>19</c:v>
                </c:pt>
                <c:pt idx="7">
                  <c:v>18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  <c:pt idx="11">
                  <c:v>13</c:v>
                </c:pt>
                <c:pt idx="12">
                  <c:v>15</c:v>
                </c:pt>
                <c:pt idx="13">
                  <c:v>16</c:v>
                </c:pt>
                <c:pt idx="14">
                  <c:v>10</c:v>
                </c:pt>
                <c:pt idx="15">
                  <c:v>11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11</c:v>
                </c:pt>
                <c:pt idx="20">
                  <c:v>9</c:v>
                </c:pt>
                <c:pt idx="21">
                  <c:v>11</c:v>
                </c:pt>
                <c:pt idx="22">
                  <c:v>9</c:v>
                </c:pt>
                <c:pt idx="23">
                  <c:v>10</c:v>
                </c:pt>
                <c:pt idx="24">
                  <c:v>10</c:v>
                </c:pt>
                <c:pt idx="25">
                  <c:v>9</c:v>
                </c:pt>
                <c:pt idx="26">
                  <c:v>10</c:v>
                </c:pt>
                <c:pt idx="27">
                  <c:v>10</c:v>
                </c:pt>
                <c:pt idx="28">
                  <c:v>7</c:v>
                </c:pt>
                <c:pt idx="29">
                  <c:v>8</c:v>
                </c:pt>
                <c:pt idx="30">
                  <c:v>9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7</c:v>
                </c:pt>
                <c:pt idx="3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2B-48F4-874E-298D53351356}"/>
            </c:ext>
          </c:extLst>
        </c:ser>
        <c:ser>
          <c:idx val="3"/>
          <c:order val="2"/>
          <c:tx>
            <c:strRef>
              <c:f>Feuil1!$D$1</c:f>
              <c:strCache>
                <c:ptCount val="1"/>
                <c:pt idx="0">
                  <c:v>Une image plutôt négative</c:v>
                </c:pt>
              </c:strCache>
            </c:strRef>
          </c:tx>
          <c:spPr>
            <a:solidFill>
              <a:srgbClr val="E4782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Edouard Philippe</c:v>
                </c:pt>
                <c:pt idx="2">
                  <c:v>Marine Le Pen</c:v>
                </c:pt>
                <c:pt idx="3">
                  <c:v>François Hollande</c:v>
                </c:pt>
                <c:pt idx="4">
                  <c:v>Nicolas Sarkozy</c:v>
                </c:pt>
                <c:pt idx="5">
                  <c:v>Yannick Jadot</c:v>
                </c:pt>
                <c:pt idx="6">
                  <c:v>Olivier Véran</c:v>
                </c:pt>
                <c:pt idx="7">
                  <c:v>Jean Castex</c:v>
                </c:pt>
                <c:pt idx="8">
                  <c:v>Gabriel Attal</c:v>
                </c:pt>
                <c:pt idx="9">
                  <c:v>Philippe Poutou</c:v>
                </c:pt>
                <c:pt idx="10">
                  <c:v>François Bayrou</c:v>
                </c:pt>
                <c:pt idx="11">
                  <c:v>Christine Lagarde</c:v>
                </c:pt>
                <c:pt idx="12">
                  <c:v>Bruno Le Maire</c:v>
                </c:pt>
                <c:pt idx="13">
                  <c:v>Xavier Bertrand</c:v>
                </c:pt>
                <c:pt idx="14">
                  <c:v>Marion Maréchal</c:v>
                </c:pt>
                <c:pt idx="15">
                  <c:v>Nicolas Dupont-Aignan</c:v>
                </c:pt>
                <c:pt idx="16">
                  <c:v>Eric Dupond-Moretti</c:v>
                </c:pt>
                <c:pt idx="17">
                  <c:v>Rachida Dati</c:v>
                </c:pt>
                <c:pt idx="18">
                  <c:v>Manuel Valls</c:v>
                </c:pt>
                <c:pt idx="19">
                  <c:v>Jean-Yves Le Drian</c:v>
                </c:pt>
                <c:pt idx="20">
                  <c:v>Jordan Bardella</c:v>
                </c:pt>
                <c:pt idx="21">
                  <c:v>Anne Hidalgo</c:v>
                </c:pt>
                <c:pt idx="22">
                  <c:v>Fabien Roussel</c:v>
                </c:pt>
                <c:pt idx="23">
                  <c:v>Michel Barnier</c:v>
                </c:pt>
                <c:pt idx="24">
                  <c:v>Jean-Michel Blanquer</c:v>
                </c:pt>
                <c:pt idx="25">
                  <c:v>Elisabeth Borne</c:v>
                </c:pt>
                <c:pt idx="26">
                  <c:v>Olivier Faure</c:v>
                </c:pt>
                <c:pt idx="27">
                  <c:v>Gérald Darmanin</c:v>
                </c:pt>
                <c:pt idx="28">
                  <c:v>Eric Zemmour</c:v>
                </c:pt>
                <c:pt idx="29">
                  <c:v>Laurent Wauquiez</c:v>
                </c:pt>
                <c:pt idx="30">
                  <c:v>Sandrine Rousseau</c:v>
                </c:pt>
                <c:pt idx="31">
                  <c:v>Richard Ferrand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Christian Jacob</c:v>
                </c:pt>
              </c:strCache>
            </c:strRef>
          </c:cat>
          <c:val>
            <c:numRef>
              <c:f>Feuil1!$D$2:$D$37</c:f>
              <c:numCache>
                <c:formatCode>0</c:formatCode>
                <c:ptCount val="36"/>
                <c:pt idx="0">
                  <c:v>21</c:v>
                </c:pt>
                <c:pt idx="1">
                  <c:v>14</c:v>
                </c:pt>
                <c:pt idx="2">
                  <c:v>16</c:v>
                </c:pt>
                <c:pt idx="3">
                  <c:v>23</c:v>
                </c:pt>
                <c:pt idx="4">
                  <c:v>22</c:v>
                </c:pt>
                <c:pt idx="5">
                  <c:v>15</c:v>
                </c:pt>
                <c:pt idx="6">
                  <c:v>14</c:v>
                </c:pt>
                <c:pt idx="7">
                  <c:v>23</c:v>
                </c:pt>
                <c:pt idx="8">
                  <c:v>12</c:v>
                </c:pt>
                <c:pt idx="9">
                  <c:v>17</c:v>
                </c:pt>
                <c:pt idx="10">
                  <c:v>22</c:v>
                </c:pt>
                <c:pt idx="11">
                  <c:v>14</c:v>
                </c:pt>
                <c:pt idx="12">
                  <c:v>16</c:v>
                </c:pt>
                <c:pt idx="13">
                  <c:v>15</c:v>
                </c:pt>
                <c:pt idx="14">
                  <c:v>15</c:v>
                </c:pt>
                <c:pt idx="15">
                  <c:v>23</c:v>
                </c:pt>
                <c:pt idx="16">
                  <c:v>17</c:v>
                </c:pt>
                <c:pt idx="17">
                  <c:v>17</c:v>
                </c:pt>
                <c:pt idx="18">
                  <c:v>18</c:v>
                </c:pt>
                <c:pt idx="19">
                  <c:v>13</c:v>
                </c:pt>
                <c:pt idx="20">
                  <c:v>10</c:v>
                </c:pt>
                <c:pt idx="21">
                  <c:v>25</c:v>
                </c:pt>
                <c:pt idx="22">
                  <c:v>13</c:v>
                </c:pt>
                <c:pt idx="23">
                  <c:v>13</c:v>
                </c:pt>
                <c:pt idx="24">
                  <c:v>16</c:v>
                </c:pt>
                <c:pt idx="25">
                  <c:v>12</c:v>
                </c:pt>
                <c:pt idx="26">
                  <c:v>12</c:v>
                </c:pt>
                <c:pt idx="27">
                  <c:v>17</c:v>
                </c:pt>
                <c:pt idx="28">
                  <c:v>12</c:v>
                </c:pt>
                <c:pt idx="29">
                  <c:v>19</c:v>
                </c:pt>
                <c:pt idx="30">
                  <c:v>9</c:v>
                </c:pt>
                <c:pt idx="31">
                  <c:v>12</c:v>
                </c:pt>
                <c:pt idx="32">
                  <c:v>13</c:v>
                </c:pt>
                <c:pt idx="33">
                  <c:v>21</c:v>
                </c:pt>
                <c:pt idx="34">
                  <c:v>12</c:v>
                </c:pt>
                <c:pt idx="3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2B-48F4-874E-298D53351356}"/>
            </c:ext>
          </c:extLst>
        </c:ser>
        <c:ser>
          <c:idx val="0"/>
          <c:order val="3"/>
          <c:tx>
            <c:strRef>
              <c:f>Feuil1!$E$1</c:f>
              <c:strCache>
                <c:ptCount val="1"/>
                <c:pt idx="0">
                  <c:v>Une image très négative</c:v>
                </c:pt>
              </c:strCache>
            </c:strRef>
          </c:tx>
          <c:spPr>
            <a:solidFill>
              <a:srgbClr val="BE1D2D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Edouard Philippe</c:v>
                </c:pt>
                <c:pt idx="2">
                  <c:v>Marine Le Pen</c:v>
                </c:pt>
                <c:pt idx="3">
                  <c:v>François Hollande</c:v>
                </c:pt>
                <c:pt idx="4">
                  <c:v>Nicolas Sarkozy</c:v>
                </c:pt>
                <c:pt idx="5">
                  <c:v>Yannick Jadot</c:v>
                </c:pt>
                <c:pt idx="6">
                  <c:v>Olivier Véran</c:v>
                </c:pt>
                <c:pt idx="7">
                  <c:v>Jean Castex</c:v>
                </c:pt>
                <c:pt idx="8">
                  <c:v>Gabriel Attal</c:v>
                </c:pt>
                <c:pt idx="9">
                  <c:v>Philippe Poutou</c:v>
                </c:pt>
                <c:pt idx="10">
                  <c:v>François Bayrou</c:v>
                </c:pt>
                <c:pt idx="11">
                  <c:v>Christine Lagarde</c:v>
                </c:pt>
                <c:pt idx="12">
                  <c:v>Bruno Le Maire</c:v>
                </c:pt>
                <c:pt idx="13">
                  <c:v>Xavier Bertrand</c:v>
                </c:pt>
                <c:pt idx="14">
                  <c:v>Marion Maréchal</c:v>
                </c:pt>
                <c:pt idx="15">
                  <c:v>Nicolas Dupont-Aignan</c:v>
                </c:pt>
                <c:pt idx="16">
                  <c:v>Eric Dupond-Moretti</c:v>
                </c:pt>
                <c:pt idx="17">
                  <c:v>Rachida Dati</c:v>
                </c:pt>
                <c:pt idx="18">
                  <c:v>Manuel Valls</c:v>
                </c:pt>
                <c:pt idx="19">
                  <c:v>Jean-Yves Le Drian</c:v>
                </c:pt>
                <c:pt idx="20">
                  <c:v>Jordan Bardella</c:v>
                </c:pt>
                <c:pt idx="21">
                  <c:v>Anne Hidalgo</c:v>
                </c:pt>
                <c:pt idx="22">
                  <c:v>Fabien Roussel</c:v>
                </c:pt>
                <c:pt idx="23">
                  <c:v>Michel Barnier</c:v>
                </c:pt>
                <c:pt idx="24">
                  <c:v>Jean-Michel Blanquer</c:v>
                </c:pt>
                <c:pt idx="25">
                  <c:v>Elisabeth Borne</c:v>
                </c:pt>
                <c:pt idx="26">
                  <c:v>Olivier Faure</c:v>
                </c:pt>
                <c:pt idx="27">
                  <c:v>Gérald Darmanin</c:v>
                </c:pt>
                <c:pt idx="28">
                  <c:v>Eric Zemmour</c:v>
                </c:pt>
                <c:pt idx="29">
                  <c:v>Laurent Wauquiez</c:v>
                </c:pt>
                <c:pt idx="30">
                  <c:v>Sandrine Rousseau</c:v>
                </c:pt>
                <c:pt idx="31">
                  <c:v>Richard Ferrand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Christian Jacob</c:v>
                </c:pt>
              </c:strCache>
            </c:strRef>
          </c:cat>
          <c:val>
            <c:numRef>
              <c:f>Feuil1!$E$2:$E$37</c:f>
              <c:numCache>
                <c:formatCode>0</c:formatCode>
                <c:ptCount val="36"/>
                <c:pt idx="0">
                  <c:v>19</c:v>
                </c:pt>
                <c:pt idx="1">
                  <c:v>16</c:v>
                </c:pt>
                <c:pt idx="2">
                  <c:v>31</c:v>
                </c:pt>
                <c:pt idx="3">
                  <c:v>23</c:v>
                </c:pt>
                <c:pt idx="4">
                  <c:v>27</c:v>
                </c:pt>
                <c:pt idx="5">
                  <c:v>12</c:v>
                </c:pt>
                <c:pt idx="6">
                  <c:v>22</c:v>
                </c:pt>
                <c:pt idx="7">
                  <c:v>22</c:v>
                </c:pt>
                <c:pt idx="8">
                  <c:v>20</c:v>
                </c:pt>
                <c:pt idx="9">
                  <c:v>18</c:v>
                </c:pt>
                <c:pt idx="10">
                  <c:v>18</c:v>
                </c:pt>
                <c:pt idx="11">
                  <c:v>15</c:v>
                </c:pt>
                <c:pt idx="12">
                  <c:v>18</c:v>
                </c:pt>
                <c:pt idx="13">
                  <c:v>16</c:v>
                </c:pt>
                <c:pt idx="14">
                  <c:v>33</c:v>
                </c:pt>
                <c:pt idx="15">
                  <c:v>19</c:v>
                </c:pt>
                <c:pt idx="16">
                  <c:v>21</c:v>
                </c:pt>
                <c:pt idx="17">
                  <c:v>21</c:v>
                </c:pt>
                <c:pt idx="18">
                  <c:v>32</c:v>
                </c:pt>
                <c:pt idx="19">
                  <c:v>15</c:v>
                </c:pt>
                <c:pt idx="20">
                  <c:v>24</c:v>
                </c:pt>
                <c:pt idx="21">
                  <c:v>28</c:v>
                </c:pt>
                <c:pt idx="22">
                  <c:v>14</c:v>
                </c:pt>
                <c:pt idx="23">
                  <c:v>12</c:v>
                </c:pt>
                <c:pt idx="24">
                  <c:v>22</c:v>
                </c:pt>
                <c:pt idx="25">
                  <c:v>16</c:v>
                </c:pt>
                <c:pt idx="26">
                  <c:v>13</c:v>
                </c:pt>
                <c:pt idx="27">
                  <c:v>28</c:v>
                </c:pt>
                <c:pt idx="28">
                  <c:v>52</c:v>
                </c:pt>
                <c:pt idx="29">
                  <c:v>18</c:v>
                </c:pt>
                <c:pt idx="30">
                  <c:v>16</c:v>
                </c:pt>
                <c:pt idx="31">
                  <c:v>15</c:v>
                </c:pt>
                <c:pt idx="32">
                  <c:v>22</c:v>
                </c:pt>
                <c:pt idx="33">
                  <c:v>36</c:v>
                </c:pt>
                <c:pt idx="34">
                  <c:v>8</c:v>
                </c:pt>
                <c:pt idx="3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2B-48F4-874E-298D53351356}"/>
            </c:ext>
          </c:extLst>
        </c:ser>
        <c:ser>
          <c:idx val="1"/>
          <c:order val="4"/>
          <c:tx>
            <c:strRef>
              <c:f>Feuil1!$F$1</c:f>
              <c:strCache>
                <c:ptCount val="1"/>
                <c:pt idx="0">
                  <c:v>Sans opinion</c:v>
                </c:pt>
              </c:strCache>
            </c:strRef>
          </c:tx>
          <c:spPr>
            <a:solidFill>
              <a:srgbClr val="9C9E9F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Feuil1!$A$2:$A$37</c:f>
              <c:strCache>
                <c:ptCount val="36"/>
                <c:pt idx="0">
                  <c:v>Jean-Luc Mélenchon</c:v>
                </c:pt>
                <c:pt idx="1">
                  <c:v>Edouard Philippe</c:v>
                </c:pt>
                <c:pt idx="2">
                  <c:v>Marine Le Pen</c:v>
                </c:pt>
                <c:pt idx="3">
                  <c:v>François Hollande</c:v>
                </c:pt>
                <c:pt idx="4">
                  <c:v>Nicolas Sarkozy</c:v>
                </c:pt>
                <c:pt idx="5">
                  <c:v>Yannick Jadot</c:v>
                </c:pt>
                <c:pt idx="6">
                  <c:v>Olivier Véran</c:v>
                </c:pt>
                <c:pt idx="7">
                  <c:v>Jean Castex</c:v>
                </c:pt>
                <c:pt idx="8">
                  <c:v>Gabriel Attal</c:v>
                </c:pt>
                <c:pt idx="9">
                  <c:v>Philippe Poutou</c:v>
                </c:pt>
                <c:pt idx="10">
                  <c:v>François Bayrou</c:v>
                </c:pt>
                <c:pt idx="11">
                  <c:v>Christine Lagarde</c:v>
                </c:pt>
                <c:pt idx="12">
                  <c:v>Bruno Le Maire</c:v>
                </c:pt>
                <c:pt idx="13">
                  <c:v>Xavier Bertrand</c:v>
                </c:pt>
                <c:pt idx="14">
                  <c:v>Marion Maréchal</c:v>
                </c:pt>
                <c:pt idx="15">
                  <c:v>Nicolas Dupont-Aignan</c:v>
                </c:pt>
                <c:pt idx="16">
                  <c:v>Eric Dupond-Moretti</c:v>
                </c:pt>
                <c:pt idx="17">
                  <c:v>Rachida Dati</c:v>
                </c:pt>
                <c:pt idx="18">
                  <c:v>Manuel Valls</c:v>
                </c:pt>
                <c:pt idx="19">
                  <c:v>Jean-Yves Le Drian</c:v>
                </c:pt>
                <c:pt idx="20">
                  <c:v>Jordan Bardella</c:v>
                </c:pt>
                <c:pt idx="21">
                  <c:v>Anne Hidalgo</c:v>
                </c:pt>
                <c:pt idx="22">
                  <c:v>Fabien Roussel</c:v>
                </c:pt>
                <c:pt idx="23">
                  <c:v>Michel Barnier</c:v>
                </c:pt>
                <c:pt idx="24">
                  <c:v>Jean-Michel Blanquer</c:v>
                </c:pt>
                <c:pt idx="25">
                  <c:v>Elisabeth Borne</c:v>
                </c:pt>
                <c:pt idx="26">
                  <c:v>Olivier Faure</c:v>
                </c:pt>
                <c:pt idx="27">
                  <c:v>Gérald Darmanin</c:v>
                </c:pt>
                <c:pt idx="28">
                  <c:v>Eric Zemmour</c:v>
                </c:pt>
                <c:pt idx="29">
                  <c:v>Laurent Wauquiez</c:v>
                </c:pt>
                <c:pt idx="30">
                  <c:v>Sandrine Rousseau</c:v>
                </c:pt>
                <c:pt idx="31">
                  <c:v>Richard Ferrand</c:v>
                </c:pt>
                <c:pt idx="32">
                  <c:v>Eric Ciotti</c:v>
                </c:pt>
                <c:pt idx="33">
                  <c:v>Valérie Pécresse</c:v>
                </c:pt>
                <c:pt idx="34">
                  <c:v>Philippe Juvin</c:v>
                </c:pt>
                <c:pt idx="35">
                  <c:v>Christian Jacob</c:v>
                </c:pt>
              </c:strCache>
            </c:strRef>
          </c:cat>
          <c:val>
            <c:numRef>
              <c:f>Feuil1!$F$2:$F$37</c:f>
              <c:numCache>
                <c:formatCode>0</c:formatCode>
                <c:ptCount val="36"/>
                <c:pt idx="0">
                  <c:v>25</c:v>
                </c:pt>
                <c:pt idx="1">
                  <c:v>36</c:v>
                </c:pt>
                <c:pt idx="2">
                  <c:v>26</c:v>
                </c:pt>
                <c:pt idx="3">
                  <c:v>28</c:v>
                </c:pt>
                <c:pt idx="4">
                  <c:v>27</c:v>
                </c:pt>
                <c:pt idx="5">
                  <c:v>50</c:v>
                </c:pt>
                <c:pt idx="6">
                  <c:v>42</c:v>
                </c:pt>
                <c:pt idx="7">
                  <c:v>34</c:v>
                </c:pt>
                <c:pt idx="8">
                  <c:v>48</c:v>
                </c:pt>
                <c:pt idx="9">
                  <c:v>45</c:v>
                </c:pt>
                <c:pt idx="10">
                  <c:v>40</c:v>
                </c:pt>
                <c:pt idx="11">
                  <c:v>52</c:v>
                </c:pt>
                <c:pt idx="12">
                  <c:v>48</c:v>
                </c:pt>
                <c:pt idx="13">
                  <c:v>51</c:v>
                </c:pt>
                <c:pt idx="14">
                  <c:v>36</c:v>
                </c:pt>
                <c:pt idx="15">
                  <c:v>43</c:v>
                </c:pt>
                <c:pt idx="16">
                  <c:v>47</c:v>
                </c:pt>
                <c:pt idx="17">
                  <c:v>47</c:v>
                </c:pt>
                <c:pt idx="18">
                  <c:v>35</c:v>
                </c:pt>
                <c:pt idx="19">
                  <c:v>58</c:v>
                </c:pt>
                <c:pt idx="20">
                  <c:v>53</c:v>
                </c:pt>
                <c:pt idx="21">
                  <c:v>34</c:v>
                </c:pt>
                <c:pt idx="22">
                  <c:v>61</c:v>
                </c:pt>
                <c:pt idx="23">
                  <c:v>63</c:v>
                </c:pt>
                <c:pt idx="24">
                  <c:v>50</c:v>
                </c:pt>
                <c:pt idx="25">
                  <c:v>61</c:v>
                </c:pt>
                <c:pt idx="26">
                  <c:v>64</c:v>
                </c:pt>
                <c:pt idx="27">
                  <c:v>44</c:v>
                </c:pt>
                <c:pt idx="28">
                  <c:v>26</c:v>
                </c:pt>
                <c:pt idx="29">
                  <c:v>53</c:v>
                </c:pt>
                <c:pt idx="30">
                  <c:v>65</c:v>
                </c:pt>
                <c:pt idx="31">
                  <c:v>64</c:v>
                </c:pt>
                <c:pt idx="32">
                  <c:v>56</c:v>
                </c:pt>
                <c:pt idx="33">
                  <c:v>34</c:v>
                </c:pt>
                <c:pt idx="34">
                  <c:v>72</c:v>
                </c:pt>
                <c:pt idx="35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2B-48F4-874E-298D533513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11447568"/>
        <c:axId val="311458448"/>
      </c:barChart>
      <c:catAx>
        <c:axId val="31144756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700" baseline="0">
                <a:solidFill>
                  <a:schemeClr val="tx1"/>
                </a:solidFill>
              </a:defRPr>
            </a:pPr>
            <a:endParaRPr lang="fr-FR"/>
          </a:p>
        </c:txPr>
        <c:crossAx val="311458448"/>
        <c:crosses val="autoZero"/>
        <c:auto val="1"/>
        <c:lblAlgn val="ctr"/>
        <c:lblOffset val="100"/>
        <c:noMultiLvlLbl val="0"/>
      </c:catAx>
      <c:valAx>
        <c:axId val="31145844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one"/>
        <c:crossAx val="311447568"/>
        <c:crosses val="autoZero"/>
        <c:crossBetween val="between"/>
      </c:valAx>
      <c:spPr>
        <a:effectLst>
          <a:softEdge rad="0"/>
        </a:effectLst>
      </c:spPr>
    </c:plotArea>
    <c:legend>
      <c:legendPos val="r"/>
      <c:layout>
        <c:manualLayout>
          <c:xMode val="edge"/>
          <c:yMode val="edge"/>
          <c:x val="0.12625285236960668"/>
          <c:y val="0.81904499491603544"/>
          <c:w val="0.12353164644916488"/>
          <c:h val="0.17072709228919836"/>
        </c:manualLayout>
      </c:layout>
      <c:overlay val="0"/>
      <c:txPr>
        <a:bodyPr/>
        <a:lstStyle/>
        <a:p>
          <a:pPr>
            <a:defRPr sz="600">
              <a:solidFill>
                <a:srgbClr val="58585A"/>
              </a:solidFill>
            </a:defRPr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0626" tIns="45313" rIns="90626" bIns="45313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0626" tIns="45313" rIns="90626" bIns="45313" rtlCol="0"/>
          <a:lstStyle>
            <a:lvl1pPr algn="r">
              <a:defRPr sz="1200"/>
            </a:lvl1pPr>
          </a:lstStyle>
          <a:p>
            <a:fld id="{5A12C9AE-1855-FE46-BAA7-AE7E777249D3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0626" tIns="45313" rIns="90626" bIns="45313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0626" tIns="45313" rIns="90626" bIns="45313" rtlCol="0" anchor="b"/>
          <a:lstStyle>
            <a:lvl1pPr algn="r">
              <a:defRPr sz="1200"/>
            </a:lvl1pPr>
          </a:lstStyle>
          <a:p>
            <a:fld id="{22B8F383-3F97-414F-98DD-B90C4D657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5723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0626" tIns="45313" rIns="90626" bIns="45313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0626" tIns="45313" rIns="90626" bIns="45313" rtlCol="0"/>
          <a:lstStyle>
            <a:lvl1pPr algn="r">
              <a:defRPr sz="1200"/>
            </a:lvl1pPr>
          </a:lstStyle>
          <a:p>
            <a:fld id="{BE658E09-57D9-3940-B712-5B7DFF5E3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860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26" tIns="45313" rIns="90626" bIns="4531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0626" tIns="45313" rIns="90626" bIns="45313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0626" tIns="45313" rIns="90626" bIns="45313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0626" tIns="45313" rIns="90626" bIns="45313" rtlCol="0" anchor="b"/>
          <a:lstStyle>
            <a:lvl1pPr algn="r">
              <a:defRPr sz="1200"/>
            </a:lvl1pPr>
          </a:lstStyle>
          <a:p>
            <a:fld id="{F8596DE9-DB63-7941-8F2B-E51E8FD3AF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15450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96DE9-DB63-7941-8F2B-E51E8FD3AFA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456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96DE9-DB63-7941-8F2B-E51E8FD3AFA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2081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96DE9-DB63-7941-8F2B-E51E8FD3AFA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179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96DE9-DB63-7941-8F2B-E51E8FD3AFA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1318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96DE9-DB63-7941-8F2B-E51E8FD3AFA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2481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96DE9-DB63-7941-8F2B-E51E8FD3AFA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942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96DE9-DB63-7941-8F2B-E51E8FD3AFA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24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JOBS%20ERICK/E%CC%81labe/03-E_Exe%CC%81/E-PPT/PPt/Imports/%3E-L.png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 userDrawn="1"/>
        </p:nvCxnSpPr>
        <p:spPr>
          <a:xfrm>
            <a:off x="1997482" y="3819770"/>
            <a:ext cx="117231" cy="0"/>
          </a:xfrm>
          <a:prstGeom prst="line">
            <a:avLst/>
          </a:prstGeom>
          <a:ln w="1270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 userDrawn="1"/>
        </p:nvCxnSpPr>
        <p:spPr>
          <a:xfrm>
            <a:off x="1997482" y="3334157"/>
            <a:ext cx="117231" cy="0"/>
          </a:xfrm>
          <a:prstGeom prst="line">
            <a:avLst/>
          </a:prstGeom>
          <a:ln w="1270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31"/>
          <p:cNvSpPr>
            <a:spLocks noGrp="1"/>
          </p:cNvSpPr>
          <p:nvPr>
            <p:ph type="body" sz="quarter" idx="11" hasCustomPrompt="1"/>
          </p:nvPr>
        </p:nvSpPr>
        <p:spPr>
          <a:xfrm>
            <a:off x="1889996" y="2592888"/>
            <a:ext cx="3823570" cy="741269"/>
          </a:xfrm>
        </p:spPr>
        <p:txBody>
          <a:bodyPr numCol="1" anchor="b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 lang="fr-FR" sz="1800" b="0" kern="1200" cap="all" baseline="0" noProof="0" dirty="0" smtClean="0">
                <a:solidFill>
                  <a:srgbClr val="58585A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kumimoji="0" lang="fr-FR" sz="1800" b="0" i="0" u="none" strike="noStrike" kern="1200" cap="all" spc="0" normalizeH="0" baseline="0" noProof="0" dirty="0">
                <a:ln>
                  <a:noFill/>
                </a:ln>
                <a:solidFill>
                  <a:srgbClr val="58585A"/>
                </a:solidFill>
                <a:effectLst/>
                <a:uLnTx/>
                <a:uFillTx/>
                <a:latin typeface="Calibri"/>
                <a:ea typeface="+mj-ea"/>
              </a:rPr>
              <a:t>Titre</a:t>
            </a:r>
          </a:p>
        </p:txBody>
      </p:sp>
      <p:sp>
        <p:nvSpPr>
          <p:cNvPr id="34" name="Espace réservé du texte 33"/>
          <p:cNvSpPr>
            <a:spLocks noGrp="1"/>
          </p:cNvSpPr>
          <p:nvPr>
            <p:ph type="body" sz="quarter" idx="12" hasCustomPrompt="1"/>
          </p:nvPr>
        </p:nvSpPr>
        <p:spPr>
          <a:xfrm>
            <a:off x="1889997" y="3398266"/>
            <a:ext cx="3824287" cy="421503"/>
          </a:xfrm>
        </p:spPr>
        <p:txBody>
          <a:bodyPr numCol="1" anchor="b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 sz="1400">
                <a:solidFill>
                  <a:srgbClr val="9C9E9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9C9E9F"/>
                </a:solidFill>
                <a:effectLst/>
                <a:uLnTx/>
                <a:uFillTx/>
                <a:latin typeface="Calibri"/>
                <a:ea typeface="+mn-ea"/>
              </a:rPr>
              <a:t>Sous-titre du document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9C9E9F"/>
                </a:solidFill>
                <a:effectLst/>
                <a:uLnTx/>
                <a:uFillTx/>
                <a:latin typeface="Calibri"/>
                <a:ea typeface="+mn-ea"/>
              </a:rPr>
              <a:t>Date</a:t>
            </a:r>
          </a:p>
        </p:txBody>
      </p:sp>
      <p:sp>
        <p:nvSpPr>
          <p:cNvPr id="45" name="Espace réservé du numéro de diapositive 5"/>
          <p:cNvSpPr>
            <a:spLocks noGrp="1"/>
          </p:cNvSpPr>
          <p:nvPr>
            <p:ph type="sldNum" sz="quarter" idx="13"/>
          </p:nvPr>
        </p:nvSpPr>
        <p:spPr>
          <a:xfrm>
            <a:off x="3945652" y="4741427"/>
            <a:ext cx="553590" cy="273844"/>
          </a:xfrm>
        </p:spPr>
        <p:txBody>
          <a:bodyPr/>
          <a:lstStyle>
            <a:lvl1pPr>
              <a:defRPr sz="800"/>
            </a:lvl1pPr>
          </a:lstStyle>
          <a:p>
            <a:r>
              <a:rPr lang="fr-FR" dirty="0"/>
              <a:t>- </a:t>
            </a:r>
            <a:fld id="{2B6712A2-E25C-1C4A-A60C-A173422EC73C}" type="slidenum">
              <a:rPr lang="fr-FR" smtClean="0"/>
              <a:pPr/>
              <a:t>‹N°›</a:t>
            </a:fld>
            <a:r>
              <a:rPr lang="fr-FR" dirty="0"/>
              <a:t> -</a:t>
            </a:r>
          </a:p>
        </p:txBody>
      </p:sp>
      <p:pic>
        <p:nvPicPr>
          <p:cNvPr id="12" name="image2.png" descr="/Users/admin/JOBS/ELABE/Recherches/PPt/Imports/Elabe_A_gd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8456" y="563861"/>
            <a:ext cx="2586418" cy="464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3.png" descr="/Users/admin/JOBS/ELABE/Recherches/PPt/Imports/Elabe_Logo_couv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89996" y="3957840"/>
            <a:ext cx="1560590" cy="3885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39134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1"/>
          <p:cNvSpPr txBox="1">
            <a:spLocks/>
          </p:cNvSpPr>
          <p:nvPr userDrawn="1"/>
        </p:nvSpPr>
        <p:spPr>
          <a:xfrm>
            <a:off x="720753" y="898770"/>
            <a:ext cx="5166837" cy="3695854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Wingdings" charset="2"/>
              <a:buNone/>
              <a:tabLst/>
              <a:defRPr sz="1200" b="0" i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Wingdings" charset="2"/>
              <a:buAutoNum type="arabicPlain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Arial"/>
              <a:buChar char="•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Wingdings" charset="2"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8585A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5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657796" y="964676"/>
            <a:ext cx="5166837" cy="3581554"/>
          </a:xfrm>
        </p:spPr>
        <p:txBody>
          <a:bodyPr numCol="1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Pct val="130000"/>
              <a:buFont typeface="Wingdings" charset="2"/>
              <a:buNone/>
              <a:tabLst/>
              <a:defRPr sz="1200" b="0" i="0">
                <a:solidFill>
                  <a:srgbClr val="58585A"/>
                </a:solidFill>
              </a:defRPr>
            </a:lvl1pPr>
            <a:lvl2pPr marL="228600" indent="-228600">
              <a:lnSpc>
                <a:spcPct val="140000"/>
              </a:lnSpc>
              <a:buClr>
                <a:srgbClr val="F29E00"/>
              </a:buClr>
              <a:buSzPct val="100000"/>
              <a:buFont typeface="Wingdings" charset="2"/>
              <a:buAutoNum type="arabicPlain"/>
              <a:defRPr sz="1200">
                <a:solidFill>
                  <a:srgbClr val="58585A"/>
                </a:solidFill>
              </a:defRPr>
            </a:lvl2pPr>
            <a:lvl3pPr marL="228600" indent="-228600">
              <a:lnSpc>
                <a:spcPct val="140000"/>
              </a:lnSpc>
              <a:buClr>
                <a:srgbClr val="F29E00"/>
              </a:buClr>
              <a:buSzPct val="100000"/>
              <a:buFont typeface="Arial"/>
              <a:buChar char="•"/>
              <a:defRPr sz="1200">
                <a:solidFill>
                  <a:srgbClr val="58585A"/>
                </a:solidFill>
              </a:defRPr>
            </a:lvl3pPr>
            <a:lvl4pPr marL="228600" indent="-228600">
              <a:buFont typeface="Wingdings" charset="2"/>
              <a:buAutoNum type="arabicPlain"/>
              <a:defRPr>
                <a:solidFill>
                  <a:srgbClr val="58585A"/>
                </a:solidFill>
              </a:defRPr>
            </a:lvl4pPr>
            <a:lvl5pPr marL="228600" indent="-228600">
              <a:buFont typeface="Wingdings" charset="2"/>
              <a:buAutoNum type="arabicPlain"/>
              <a:defRPr>
                <a:solidFill>
                  <a:srgbClr val="58585A"/>
                </a:solidFill>
              </a:defRPr>
            </a:lvl5pPr>
          </a:lstStyle>
          <a:p>
            <a:r>
              <a:rPr lang="fr-FR" dirty="0" err="1"/>
              <a:t>Totam</a:t>
            </a:r>
            <a:r>
              <a:rPr lang="fr-FR" dirty="0"/>
              <a:t> rem </a:t>
            </a:r>
            <a:r>
              <a:rPr lang="fr-FR" dirty="0" err="1"/>
              <a:t>aperiam</a:t>
            </a:r>
            <a:r>
              <a:rPr lang="fr-FR" dirty="0"/>
              <a:t>, </a:t>
            </a:r>
            <a:r>
              <a:rPr lang="fr-FR" dirty="0" err="1"/>
              <a:t>eaque</a:t>
            </a:r>
            <a:r>
              <a:rPr lang="fr-FR" dirty="0"/>
              <a:t> </a:t>
            </a:r>
            <a:r>
              <a:rPr lang="fr-FR" dirty="0" err="1"/>
              <a:t>ipsa</a:t>
            </a:r>
            <a:r>
              <a:rPr lang="fr-FR" dirty="0"/>
              <a:t> </a:t>
            </a:r>
            <a:r>
              <a:rPr lang="fr-FR" dirty="0" err="1"/>
              <a:t>quae</a:t>
            </a:r>
            <a:r>
              <a:rPr lang="fr-FR" dirty="0"/>
              <a:t> ab </a:t>
            </a:r>
            <a:r>
              <a:rPr lang="fr-FR" dirty="0" err="1"/>
              <a:t>illo</a:t>
            </a:r>
            <a:r>
              <a:rPr lang="fr-FR" dirty="0"/>
              <a:t> </a:t>
            </a:r>
            <a:r>
              <a:rPr lang="fr-FR" dirty="0" err="1"/>
              <a:t>inventore</a:t>
            </a:r>
            <a:r>
              <a:rPr lang="fr-FR" dirty="0"/>
              <a:t> 			– 1 –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err="1"/>
              <a:t>Veritatis</a:t>
            </a:r>
            <a:r>
              <a:rPr lang="fr-FR" dirty="0"/>
              <a:t> et quasi </a:t>
            </a:r>
            <a:r>
              <a:rPr lang="fr-FR" dirty="0" err="1"/>
              <a:t>architecto</a:t>
            </a:r>
            <a:r>
              <a:rPr lang="fr-FR" dirty="0"/>
              <a:t> </a:t>
            </a:r>
            <a:r>
              <a:rPr lang="fr-FR" dirty="0" err="1"/>
              <a:t>beatae</a:t>
            </a:r>
            <a:r>
              <a:rPr lang="fr-FR" dirty="0"/>
              <a:t> vitae dicta </a:t>
            </a:r>
            <a:r>
              <a:rPr lang="fr-FR" dirty="0" err="1">
                <a:solidFill>
                  <a:schemeClr val="accent6"/>
                </a:solidFill>
              </a:rPr>
              <a:t>sunt</a:t>
            </a:r>
            <a:r>
              <a:rPr lang="fr-FR" dirty="0">
                <a:solidFill>
                  <a:schemeClr val="accent6"/>
                </a:solidFill>
              </a:rPr>
              <a:t> </a:t>
            </a:r>
            <a:r>
              <a:rPr lang="fr-FR" dirty="0" err="1"/>
              <a:t>explicabo</a:t>
            </a:r>
            <a:r>
              <a:rPr lang="fr-FR" dirty="0"/>
              <a:t>		– 3 –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err="1"/>
              <a:t>Nemo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</a:t>
            </a:r>
            <a:r>
              <a:rPr lang="fr-FR" dirty="0" err="1"/>
              <a:t>ipsam</a:t>
            </a:r>
            <a:r>
              <a:rPr lang="fr-FR" dirty="0"/>
              <a:t> </a:t>
            </a:r>
            <a:r>
              <a:rPr lang="fr-FR" dirty="0" err="1"/>
              <a:t>voluptatem</a:t>
            </a:r>
            <a:r>
              <a:rPr lang="fr-FR" dirty="0"/>
              <a:t> quia </a:t>
            </a:r>
            <a:r>
              <a:rPr lang="fr-FR" dirty="0" err="1"/>
              <a:t>voluptas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aspernatur</a:t>
            </a:r>
            <a:r>
              <a:rPr lang="fr-FR" dirty="0"/>
              <a:t>.			– 4 –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err="1"/>
              <a:t>Odit</a:t>
            </a:r>
            <a:r>
              <a:rPr lang="fr-FR" dirty="0"/>
              <a:t>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quia </a:t>
            </a:r>
            <a:r>
              <a:rPr lang="fr-FR" dirty="0" err="1"/>
              <a:t>consequuntur</a:t>
            </a:r>
            <a:r>
              <a:rPr lang="fr-FR" dirty="0"/>
              <a:t> </a:t>
            </a:r>
            <a:r>
              <a:rPr lang="fr-FR" dirty="0" err="1"/>
              <a:t>magni</a:t>
            </a:r>
            <a:r>
              <a:rPr lang="fr-FR" dirty="0"/>
              <a:t> </a:t>
            </a:r>
            <a:r>
              <a:rPr lang="fr-FR" dirty="0" err="1"/>
              <a:t>dolores</a:t>
            </a:r>
            <a:r>
              <a:rPr lang="fr-FR" dirty="0"/>
              <a:t> </a:t>
            </a:r>
            <a:r>
              <a:rPr lang="fr-FR" dirty="0" err="1"/>
              <a:t>eos</a:t>
            </a:r>
            <a:r>
              <a:rPr lang="fr-FR" dirty="0"/>
              <a:t> qui </a:t>
            </a:r>
            <a:r>
              <a:rPr lang="fr-FR" dirty="0" err="1"/>
              <a:t>ratione</a:t>
            </a:r>
            <a:r>
              <a:rPr lang="fr-FR" dirty="0"/>
              <a:t>	– 5 –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err="1"/>
              <a:t>Voluptatem</a:t>
            </a:r>
            <a:r>
              <a:rPr lang="fr-FR" dirty="0"/>
              <a:t> </a:t>
            </a:r>
            <a:r>
              <a:rPr lang="fr-FR" dirty="0" err="1"/>
              <a:t>sequi</a:t>
            </a:r>
            <a:r>
              <a:rPr lang="fr-FR" dirty="0"/>
              <a:t> </a:t>
            </a:r>
            <a:r>
              <a:rPr lang="fr-FR" dirty="0" err="1"/>
              <a:t>nesciunt</a:t>
            </a:r>
            <a:r>
              <a:rPr lang="fr-FR" dirty="0"/>
              <a:t>.							– 7 –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err="1"/>
              <a:t>Neque</a:t>
            </a:r>
            <a:r>
              <a:rPr lang="fr-FR" dirty="0"/>
              <a:t> </a:t>
            </a:r>
            <a:r>
              <a:rPr lang="fr-FR" dirty="0" err="1"/>
              <a:t>porro</a:t>
            </a:r>
            <a:r>
              <a:rPr lang="fr-FR" dirty="0"/>
              <a:t> </a:t>
            </a:r>
            <a:r>
              <a:rPr lang="fr-FR" dirty="0" err="1"/>
              <a:t>quisquam</a:t>
            </a:r>
            <a:r>
              <a:rPr lang="fr-FR" dirty="0"/>
              <a:t> est							– 9 –</a:t>
            </a:r>
          </a:p>
        </p:txBody>
      </p:sp>
      <p:pic>
        <p:nvPicPr>
          <p:cNvPr id="13" name="image5.png" descr="/JOBS ERICK/Élabe/03-E_Exé/E-PPT/PPt/Imports/Elabe_A_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48105" y="3866688"/>
            <a:ext cx="799159" cy="128778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7" name="Connecteur droit 16"/>
          <p:cNvCxnSpPr/>
          <p:nvPr userDrawn="1"/>
        </p:nvCxnSpPr>
        <p:spPr>
          <a:xfrm>
            <a:off x="657796" y="857673"/>
            <a:ext cx="7854461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re 1"/>
          <p:cNvSpPr>
            <a:spLocks noGrp="1"/>
          </p:cNvSpPr>
          <p:nvPr>
            <p:ph type="title" hasCustomPrompt="1"/>
          </p:nvPr>
        </p:nvSpPr>
        <p:spPr>
          <a:xfrm>
            <a:off x="540564" y="288192"/>
            <a:ext cx="8088923" cy="29090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pic>
        <p:nvPicPr>
          <p:cNvPr id="19" name="image3.png" descr="/Users/admin/JOBS/ELABE/Recherches/PPt/Imports/Elabe_Logo_couv.png">
            <a:extLst>
              <a:ext uri="{FF2B5EF4-FFF2-40B4-BE49-F238E27FC236}">
                <a16:creationId xmlns:a16="http://schemas.microsoft.com/office/drawing/2014/main" id="{A42A03EE-663D-41EE-896A-D445B44836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614" y="4909559"/>
            <a:ext cx="667180" cy="166103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Espace réservé du numéro de diapositive 5">
            <a:extLst>
              <a:ext uri="{FF2B5EF4-FFF2-40B4-BE49-F238E27FC236}">
                <a16:creationId xmlns:a16="http://schemas.microsoft.com/office/drawing/2014/main" id="{F8F56757-0828-4737-BBAC-A016A618D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08230" y="4830599"/>
            <a:ext cx="553590" cy="273844"/>
          </a:xfrm>
        </p:spPr>
        <p:txBody>
          <a:bodyPr/>
          <a:lstStyle>
            <a:lvl1pPr>
              <a:defRPr sz="800"/>
            </a:lvl1pPr>
          </a:lstStyle>
          <a:p>
            <a:r>
              <a:rPr lang="fr-FR" dirty="0"/>
              <a:t>- </a:t>
            </a:r>
            <a:fld id="{2B6712A2-E25C-1C4A-A60C-A173422EC73C}" type="slidenum">
              <a:rPr lang="fr-FR" smtClean="0"/>
              <a:pPr/>
              <a:t>‹N°›</a:t>
            </a:fld>
            <a:r>
              <a:rPr lang="fr-FR" dirty="0"/>
              <a:t> -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F39E44-A337-42AA-9FA4-B0BBBB6EBB86}"/>
              </a:ext>
            </a:extLst>
          </p:cNvPr>
          <p:cNvGrpSpPr/>
          <p:nvPr userDrawn="1"/>
        </p:nvGrpSpPr>
        <p:grpSpPr>
          <a:xfrm>
            <a:off x="5827160" y="4819243"/>
            <a:ext cx="1351854" cy="292347"/>
            <a:chOff x="6443173" y="6289926"/>
            <a:chExt cx="1351854" cy="292347"/>
          </a:xfrm>
        </p:grpSpPr>
        <p:pic>
          <p:nvPicPr>
            <p:cNvPr id="28" name="Picture 6" descr="https://upload.wikimedia.org/wikipedia/fr/2/20/Radio_Classique_logo_2014.png">
              <a:extLst>
                <a:ext uri="{FF2B5EF4-FFF2-40B4-BE49-F238E27FC236}">
                  <a16:creationId xmlns:a16="http://schemas.microsoft.com/office/drawing/2014/main" id="{62CCE8FC-BA31-4BC6-BC3D-9083A77D7F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2681" y="6289926"/>
              <a:ext cx="292346" cy="29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49537175-DCAF-4EB1-A423-6F08B9ACE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3173" y="6349911"/>
              <a:ext cx="912786" cy="172378"/>
            </a:xfrm>
            <a:prstGeom prst="rect">
              <a:avLst/>
            </a:prstGeom>
          </p:spPr>
        </p:pic>
      </p:grp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B0368830-0D99-4582-AC5F-53CA7E28FD7C}"/>
              </a:ext>
            </a:extLst>
          </p:cNvPr>
          <p:cNvCxnSpPr/>
          <p:nvPr userDrawn="1"/>
        </p:nvCxnSpPr>
        <p:spPr>
          <a:xfrm>
            <a:off x="657796" y="4819244"/>
            <a:ext cx="3757897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e la date 3">
            <a:extLst>
              <a:ext uri="{FF2B5EF4-FFF2-40B4-BE49-F238E27FC236}">
                <a16:creationId xmlns:a16="http://schemas.microsoft.com/office/drawing/2014/main" id="{AB877755-837A-472A-A966-00819D7BE6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87030"/>
            <a:ext cx="677997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33" name="Espace réservé du pied de page 4">
            <a:extLst>
              <a:ext uri="{FF2B5EF4-FFF2-40B4-BE49-F238E27FC236}">
                <a16:creationId xmlns:a16="http://schemas.microsoft.com/office/drawing/2014/main" id="{03442D5A-0868-4F9A-BA80-8EC6BF237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31324"/>
            <a:ext cx="1856073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L'Observatoire politique – Mai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8313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6303" y="2779346"/>
            <a:ext cx="4545949" cy="517769"/>
          </a:xfrm>
        </p:spPr>
        <p:txBody>
          <a:bodyPr anchor="b">
            <a:normAutofit/>
          </a:bodyPr>
          <a:lstStyle>
            <a:lvl1pPr algn="l">
              <a:defRPr sz="1800" b="0" cap="all">
                <a:solidFill>
                  <a:srgbClr val="58585A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06303" y="3443654"/>
            <a:ext cx="4545949" cy="742462"/>
          </a:xfrm>
        </p:spPr>
        <p:txBody>
          <a:bodyPr numCol="1" anchor="t">
            <a:normAutofit/>
          </a:bodyPr>
          <a:lstStyle>
            <a:lvl1pPr marL="0" indent="0">
              <a:buNone/>
              <a:defRPr sz="1300">
                <a:solidFill>
                  <a:srgbClr val="9C9E9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2030047" y="3370385"/>
            <a:ext cx="117231" cy="0"/>
          </a:xfrm>
          <a:prstGeom prst="line">
            <a:avLst/>
          </a:prstGeom>
          <a:ln w="1270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6.png" descr="/Users/admin/JOBS/ELABE/Recherches/PPt/Imports/Elabe_A_m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36652" y="2239675"/>
            <a:ext cx="1613861" cy="29144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3.png" descr="/Users/admin/JOBS/ELABE/Recherches/PPt/Imports/Elabe_Logo_couv.png">
            <a:extLst>
              <a:ext uri="{FF2B5EF4-FFF2-40B4-BE49-F238E27FC236}">
                <a16:creationId xmlns:a16="http://schemas.microsoft.com/office/drawing/2014/main" id="{3C8C0238-1471-4943-A132-519A12E891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614" y="4909559"/>
            <a:ext cx="667180" cy="166103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99F49FA3-DA20-483B-89BD-52E5D4E91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95205" y="4828495"/>
            <a:ext cx="553590" cy="273844"/>
          </a:xfrm>
        </p:spPr>
        <p:txBody>
          <a:bodyPr/>
          <a:lstStyle>
            <a:lvl1pPr>
              <a:defRPr sz="800"/>
            </a:lvl1pPr>
          </a:lstStyle>
          <a:p>
            <a:r>
              <a:rPr lang="fr-FR" dirty="0"/>
              <a:t>- </a:t>
            </a:r>
            <a:fld id="{2B6712A2-E25C-1C4A-A60C-A173422EC73C}" type="slidenum">
              <a:rPr lang="fr-FR" smtClean="0"/>
              <a:pPr/>
              <a:t>‹N°›</a:t>
            </a:fld>
            <a:r>
              <a:rPr lang="fr-FR" dirty="0"/>
              <a:t> -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5D2D069E-60E3-4E23-8C3C-C716570BE6BB}"/>
              </a:ext>
            </a:extLst>
          </p:cNvPr>
          <p:cNvGrpSpPr/>
          <p:nvPr userDrawn="1"/>
        </p:nvGrpSpPr>
        <p:grpSpPr>
          <a:xfrm>
            <a:off x="5827160" y="4819243"/>
            <a:ext cx="1351854" cy="292347"/>
            <a:chOff x="6443173" y="6289926"/>
            <a:chExt cx="1351854" cy="292347"/>
          </a:xfrm>
        </p:grpSpPr>
        <p:pic>
          <p:nvPicPr>
            <p:cNvPr id="19" name="Picture 6" descr="https://upload.wikimedia.org/wikipedia/fr/2/20/Radio_Classique_logo_2014.png">
              <a:extLst>
                <a:ext uri="{FF2B5EF4-FFF2-40B4-BE49-F238E27FC236}">
                  <a16:creationId xmlns:a16="http://schemas.microsoft.com/office/drawing/2014/main" id="{838BEB13-9D63-47E1-BF7F-BF55D3E4CC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2681" y="6289926"/>
              <a:ext cx="292346" cy="29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D298BC8-6934-4B8A-9E37-39BC06A48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3173" y="6349911"/>
              <a:ext cx="912786" cy="172378"/>
            </a:xfrm>
            <a:prstGeom prst="rect">
              <a:avLst/>
            </a:prstGeom>
          </p:spPr>
        </p:pic>
      </p:grp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BCA65FF-86BE-4847-9441-4BC8112CF95C}"/>
              </a:ext>
            </a:extLst>
          </p:cNvPr>
          <p:cNvCxnSpPr/>
          <p:nvPr userDrawn="1"/>
        </p:nvCxnSpPr>
        <p:spPr>
          <a:xfrm>
            <a:off x="657796" y="4819244"/>
            <a:ext cx="3757897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C4ABD7AD-AD4C-4654-87DB-28674C45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87030"/>
            <a:ext cx="677997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24" name="Espace réservé du pied de page 4">
            <a:extLst>
              <a:ext uri="{FF2B5EF4-FFF2-40B4-BE49-F238E27FC236}">
                <a16:creationId xmlns:a16="http://schemas.microsoft.com/office/drawing/2014/main" id="{B78D2720-87FB-437E-B7B4-F90739A55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31324"/>
            <a:ext cx="1856073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L'Observatoire politique – Mai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5519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295205" y="4828495"/>
            <a:ext cx="553590" cy="273844"/>
          </a:xfrm>
        </p:spPr>
        <p:txBody>
          <a:bodyPr/>
          <a:lstStyle>
            <a:lvl1pPr>
              <a:defRPr sz="800"/>
            </a:lvl1pPr>
          </a:lstStyle>
          <a:p>
            <a:r>
              <a:rPr lang="fr-FR" dirty="0"/>
              <a:t>- </a:t>
            </a:r>
            <a:fld id="{2B6712A2-E25C-1C4A-A60C-A173422EC73C}" type="slidenum">
              <a:rPr lang="fr-FR" smtClean="0"/>
              <a:pPr/>
              <a:t>‹N°›</a:t>
            </a:fld>
            <a:r>
              <a:rPr lang="fr-FR" dirty="0"/>
              <a:t> -</a:t>
            </a:r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668614" y="4873920"/>
            <a:ext cx="3757897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41339" y="968081"/>
            <a:ext cx="8088155" cy="3776601"/>
          </a:xfrm>
        </p:spPr>
        <p:txBody>
          <a:bodyPr numCol="1" spcCol="360000"/>
          <a:lstStyle>
            <a:lvl1pPr marL="263525" indent="-263525" algn="just">
              <a:defRPr sz="1600">
                <a:solidFill>
                  <a:srgbClr val="58585A"/>
                </a:solidFill>
              </a:defRPr>
            </a:lvl1pPr>
            <a:lvl2pPr marL="538163" indent="-174625" algn="just">
              <a:buFont typeface="Calibri" panose="020F0502020204030204" pitchFamily="34" charset="0"/>
              <a:buChar char="‒"/>
              <a:defRPr sz="1400">
                <a:solidFill>
                  <a:srgbClr val="58585A"/>
                </a:solidFill>
              </a:defRPr>
            </a:lvl2pPr>
            <a:lvl3pPr marL="901700" indent="-187325" algn="just">
              <a:buFont typeface="Calibri" panose="020F0502020204030204" pitchFamily="34" charset="0"/>
              <a:buChar char="‒"/>
              <a:defRPr sz="1200">
                <a:solidFill>
                  <a:srgbClr val="58585A"/>
                </a:solidFill>
              </a:defRPr>
            </a:lvl3pPr>
            <a:lvl4pPr marL="1339850" indent="-263525" algn="just">
              <a:buFont typeface="Calibri" panose="020F0502020204030204" pitchFamily="34" charset="0"/>
              <a:buChar char="‒"/>
              <a:defRPr sz="1100">
                <a:solidFill>
                  <a:srgbClr val="58585A"/>
                </a:solidFill>
              </a:defRPr>
            </a:lvl4pPr>
            <a:lvl5pPr marL="901700" indent="-187325" algn="just">
              <a:defRPr sz="1100">
                <a:solidFill>
                  <a:srgbClr val="58585A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  <a:p>
            <a:pPr lvl="2"/>
            <a:endParaRPr lang="fr-FR" dirty="0"/>
          </a:p>
          <a:p>
            <a:pPr lvl="3"/>
            <a:endParaRPr lang="fr-FR" dirty="0"/>
          </a:p>
          <a:p>
            <a:pPr lvl="3"/>
            <a:endParaRPr lang="fr-FR" dirty="0"/>
          </a:p>
        </p:txBody>
      </p:sp>
      <p:pic>
        <p:nvPicPr>
          <p:cNvPr id="10" name="image5.png" descr="/JOBS ERICK/Élabe/03-E_Exé/E-PPT/PPt/Imports/Elabe_A_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48105" y="3866688"/>
            <a:ext cx="799159" cy="128778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2" name="Connecteur droit 11"/>
          <p:cNvCxnSpPr/>
          <p:nvPr userDrawn="1"/>
        </p:nvCxnSpPr>
        <p:spPr>
          <a:xfrm>
            <a:off x="622473" y="539905"/>
            <a:ext cx="7854461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re 1"/>
          <p:cNvSpPr>
            <a:spLocks noGrp="1"/>
          </p:cNvSpPr>
          <p:nvPr>
            <p:ph type="title" hasCustomPrompt="1"/>
          </p:nvPr>
        </p:nvSpPr>
        <p:spPr>
          <a:xfrm>
            <a:off x="845364" y="1416600"/>
            <a:ext cx="8088923" cy="29090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18" name="Espace réservé du texte 13"/>
          <p:cNvSpPr>
            <a:spLocks noGrp="1"/>
          </p:cNvSpPr>
          <p:nvPr>
            <p:ph type="body" sz="quarter" idx="13"/>
          </p:nvPr>
        </p:nvSpPr>
        <p:spPr>
          <a:xfrm>
            <a:off x="541339" y="198246"/>
            <a:ext cx="8088155" cy="273844"/>
          </a:xfrm>
        </p:spPr>
        <p:txBody>
          <a:bodyPr numCol="1">
            <a:normAutofit/>
          </a:bodyPr>
          <a:lstStyle>
            <a:lvl1pPr marL="0" indent="0">
              <a:buFontTx/>
              <a:buNone/>
              <a:defRPr sz="1300">
                <a:solidFill>
                  <a:srgbClr val="58585A"/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pic>
        <p:nvPicPr>
          <p:cNvPr id="19" name="image3.png" descr="/Users/admin/JOBS/ELABE/Recherches/PPt/Imports/Elabe_Logo_couv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614" y="4909559"/>
            <a:ext cx="667180" cy="166103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2DD26329-3F5E-4249-AA5C-A88720D1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87030"/>
            <a:ext cx="677997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BABA2C50-DD3C-43C4-9DF8-C9C872680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31324"/>
            <a:ext cx="1856073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L'Observatoire politique – Mai 2022</a:t>
            </a:r>
            <a:endParaRPr lang="fr-FR" dirty="0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6024440E-3071-4766-83C2-03E6F835D134}"/>
              </a:ext>
            </a:extLst>
          </p:cNvPr>
          <p:cNvGrpSpPr/>
          <p:nvPr userDrawn="1"/>
        </p:nvGrpSpPr>
        <p:grpSpPr>
          <a:xfrm>
            <a:off x="5827160" y="4882465"/>
            <a:ext cx="1059508" cy="229125"/>
            <a:chOff x="6443173" y="6289926"/>
            <a:chExt cx="1351854" cy="292347"/>
          </a:xfrm>
        </p:grpSpPr>
        <p:pic>
          <p:nvPicPr>
            <p:cNvPr id="21" name="Picture 6" descr="https://upload.wikimedia.org/wikipedia/fr/2/20/Radio_Classique_logo_2014.png">
              <a:extLst>
                <a:ext uri="{FF2B5EF4-FFF2-40B4-BE49-F238E27FC236}">
                  <a16:creationId xmlns:a16="http://schemas.microsoft.com/office/drawing/2014/main" id="{30781759-8C23-4481-AFA2-3C85AAE9DF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2681" y="6289926"/>
              <a:ext cx="292346" cy="29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0B8D14F3-0DF5-4143-A96D-DB8E00B79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3173" y="6349911"/>
              <a:ext cx="912786" cy="172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428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40562" y="1521268"/>
            <a:ext cx="8088932" cy="3063422"/>
          </a:xfrm>
        </p:spPr>
        <p:txBody>
          <a:bodyPr numCol="1" spcCol="360000"/>
          <a:lstStyle>
            <a:lvl1pPr marL="263525" indent="-263525" algn="just">
              <a:defRPr sz="1600">
                <a:solidFill>
                  <a:srgbClr val="58585A"/>
                </a:solidFill>
              </a:defRPr>
            </a:lvl1pPr>
            <a:lvl2pPr marL="538163" indent="-174625" algn="just">
              <a:buFont typeface="Calibri" panose="020F0502020204030204" pitchFamily="34" charset="0"/>
              <a:buChar char="‒"/>
              <a:defRPr sz="1400">
                <a:solidFill>
                  <a:srgbClr val="58585A"/>
                </a:solidFill>
              </a:defRPr>
            </a:lvl2pPr>
            <a:lvl3pPr marL="901700" indent="-187325" algn="just">
              <a:buFont typeface="Calibri" panose="020F0502020204030204" pitchFamily="34" charset="0"/>
              <a:buChar char="‒"/>
              <a:defRPr sz="1200">
                <a:solidFill>
                  <a:srgbClr val="58585A"/>
                </a:solidFill>
              </a:defRPr>
            </a:lvl3pPr>
            <a:lvl4pPr marL="1339850" indent="-263525" algn="just">
              <a:buFont typeface="Calibri" panose="020F0502020204030204" pitchFamily="34" charset="0"/>
              <a:buChar char="‒"/>
              <a:defRPr sz="1100">
                <a:solidFill>
                  <a:srgbClr val="58585A"/>
                </a:solidFill>
              </a:defRPr>
            </a:lvl4pPr>
            <a:lvl5pPr marL="901700" indent="-187325" algn="just">
              <a:defRPr sz="1100">
                <a:solidFill>
                  <a:srgbClr val="58585A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 err="1"/>
              <a:t>Dklfdjfmqskkqùdkskùd</a:t>
            </a:r>
            <a:endParaRPr lang="fr-FR" dirty="0"/>
          </a:p>
          <a:p>
            <a:pPr lvl="2"/>
            <a:r>
              <a:rPr lang="fr-FR" dirty="0" err="1"/>
              <a:t>Dklfdjfmqskkqùdkskùd</a:t>
            </a:r>
            <a:endParaRPr lang="fr-FR" dirty="0"/>
          </a:p>
          <a:p>
            <a:pPr lvl="3"/>
            <a:r>
              <a:rPr lang="fr-FR" dirty="0" err="1"/>
              <a:t>Dklfdjfmqskkqùdkskùd</a:t>
            </a:r>
            <a:endParaRPr lang="fr-FR" dirty="0"/>
          </a:p>
          <a:p>
            <a:pPr lvl="3"/>
            <a:endParaRPr lang="fr-FR" dirty="0"/>
          </a:p>
        </p:txBody>
      </p:sp>
      <p:sp>
        <p:nvSpPr>
          <p:cNvPr id="18" name="Espace réservé du texte 15"/>
          <p:cNvSpPr>
            <a:spLocks noGrp="1"/>
          </p:cNvSpPr>
          <p:nvPr>
            <p:ph type="body" sz="quarter" idx="14"/>
          </p:nvPr>
        </p:nvSpPr>
        <p:spPr>
          <a:xfrm>
            <a:off x="540564" y="888836"/>
            <a:ext cx="8088164" cy="541887"/>
          </a:xfrm>
        </p:spPr>
        <p:txBody>
          <a:bodyPr numCol="1">
            <a:normAutofit/>
          </a:bodyPr>
          <a:lstStyle>
            <a:lvl1pPr marL="0" indent="0">
              <a:buFontTx/>
              <a:buNone/>
              <a:defRPr sz="1400" b="1">
                <a:solidFill>
                  <a:srgbClr val="58585A"/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pic>
        <p:nvPicPr>
          <p:cNvPr id="12" name="image5.png" descr="/JOBS ERICK/Élabe/03-E_Exé/E-PPT/PPt/Imports/Elabe_A_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48105" y="3866688"/>
            <a:ext cx="799159" cy="128778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22" name="Connecteur droit 21"/>
          <p:cNvCxnSpPr/>
          <p:nvPr userDrawn="1"/>
        </p:nvCxnSpPr>
        <p:spPr>
          <a:xfrm>
            <a:off x="657796" y="857673"/>
            <a:ext cx="7854461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re 1"/>
          <p:cNvSpPr>
            <a:spLocks noGrp="1"/>
          </p:cNvSpPr>
          <p:nvPr>
            <p:ph type="title" hasCustomPrompt="1"/>
          </p:nvPr>
        </p:nvSpPr>
        <p:spPr>
          <a:xfrm>
            <a:off x="540564" y="288192"/>
            <a:ext cx="8088923" cy="29090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24" name="Espace réservé du texte 13"/>
          <p:cNvSpPr>
            <a:spLocks noGrp="1"/>
          </p:cNvSpPr>
          <p:nvPr>
            <p:ph type="body" sz="quarter" idx="13"/>
          </p:nvPr>
        </p:nvSpPr>
        <p:spPr>
          <a:xfrm>
            <a:off x="541339" y="579097"/>
            <a:ext cx="8088155" cy="273844"/>
          </a:xfrm>
        </p:spPr>
        <p:txBody>
          <a:bodyPr numCol="1">
            <a:normAutofit/>
          </a:bodyPr>
          <a:lstStyle>
            <a:lvl1pPr marL="0" indent="0">
              <a:buFontTx/>
              <a:buNone/>
              <a:defRPr sz="1300">
                <a:solidFill>
                  <a:srgbClr val="58585A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8FC19AB-EF4E-4A67-A439-34819FF10638}"/>
              </a:ext>
            </a:extLst>
          </p:cNvPr>
          <p:cNvGrpSpPr/>
          <p:nvPr userDrawn="1"/>
        </p:nvGrpSpPr>
        <p:grpSpPr>
          <a:xfrm>
            <a:off x="5827160" y="4819243"/>
            <a:ext cx="1351854" cy="292347"/>
            <a:chOff x="6443173" y="6289926"/>
            <a:chExt cx="1351854" cy="292347"/>
          </a:xfrm>
        </p:grpSpPr>
        <p:pic>
          <p:nvPicPr>
            <p:cNvPr id="19" name="Picture 6" descr="https://upload.wikimedia.org/wikipedia/fr/2/20/Radio_Classique_logo_2014.png">
              <a:extLst>
                <a:ext uri="{FF2B5EF4-FFF2-40B4-BE49-F238E27FC236}">
                  <a16:creationId xmlns:a16="http://schemas.microsoft.com/office/drawing/2014/main" id="{A2747C4C-5DBF-43A8-8D3D-7F45B676B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2681" y="6289926"/>
              <a:ext cx="292346" cy="29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CBAFF5F3-021C-4680-A0E0-FB1714EC2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3173" y="6349911"/>
              <a:ext cx="912786" cy="172378"/>
            </a:xfrm>
            <a:prstGeom prst="rect">
              <a:avLst/>
            </a:prstGeom>
          </p:spPr>
        </p:pic>
      </p:grpSp>
      <p:pic>
        <p:nvPicPr>
          <p:cNvPr id="28" name="image3.png" descr="/Users/admin/JOBS/ELABE/Recherches/PPt/Imports/Elabe_Logo_couv.png">
            <a:extLst>
              <a:ext uri="{FF2B5EF4-FFF2-40B4-BE49-F238E27FC236}">
                <a16:creationId xmlns:a16="http://schemas.microsoft.com/office/drawing/2014/main" id="{8E3FC225-2DC6-4465-BD29-0CE81012A4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8614" y="4909559"/>
            <a:ext cx="667180" cy="166103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D5D8E7B1-7EB5-4F27-8343-9F8A6733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95205" y="4828495"/>
            <a:ext cx="553590" cy="273844"/>
          </a:xfrm>
        </p:spPr>
        <p:txBody>
          <a:bodyPr/>
          <a:lstStyle>
            <a:lvl1pPr>
              <a:defRPr sz="800"/>
            </a:lvl1pPr>
          </a:lstStyle>
          <a:p>
            <a:r>
              <a:rPr lang="fr-FR" dirty="0"/>
              <a:t>- </a:t>
            </a:r>
            <a:fld id="{2B6712A2-E25C-1C4A-A60C-A173422EC73C}" type="slidenum">
              <a:rPr lang="fr-FR" smtClean="0"/>
              <a:pPr/>
              <a:t>‹N°›</a:t>
            </a:fld>
            <a:r>
              <a:rPr lang="fr-FR" dirty="0"/>
              <a:t> -</a:t>
            </a: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FD296DA-C892-4150-99C8-8786B0D64612}"/>
              </a:ext>
            </a:extLst>
          </p:cNvPr>
          <p:cNvCxnSpPr/>
          <p:nvPr userDrawn="1"/>
        </p:nvCxnSpPr>
        <p:spPr>
          <a:xfrm>
            <a:off x="657796" y="4819244"/>
            <a:ext cx="3757897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Espace réservé de la date 3">
            <a:extLst>
              <a:ext uri="{FF2B5EF4-FFF2-40B4-BE49-F238E27FC236}">
                <a16:creationId xmlns:a16="http://schemas.microsoft.com/office/drawing/2014/main" id="{20AADB63-29E2-439D-8F55-53526221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87030"/>
            <a:ext cx="677997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35" name="Espace réservé du pied de page 4">
            <a:extLst>
              <a:ext uri="{FF2B5EF4-FFF2-40B4-BE49-F238E27FC236}">
                <a16:creationId xmlns:a16="http://schemas.microsoft.com/office/drawing/2014/main" id="{AFB17752-F464-4F81-8B2C-7740D460B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31324"/>
            <a:ext cx="1856073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L'Observatoire politique – Mai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180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droit 7"/>
          <p:cNvCxnSpPr/>
          <p:nvPr userDrawn="1"/>
        </p:nvCxnSpPr>
        <p:spPr>
          <a:xfrm>
            <a:off x="657796" y="857673"/>
            <a:ext cx="7854461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contenu 2"/>
          <p:cNvSpPr>
            <a:spLocks noGrp="1"/>
          </p:cNvSpPr>
          <p:nvPr>
            <p:ph idx="1"/>
          </p:nvPr>
        </p:nvSpPr>
        <p:spPr>
          <a:xfrm>
            <a:off x="1866379" y="1506723"/>
            <a:ext cx="6744490" cy="700721"/>
          </a:xfrm>
        </p:spPr>
        <p:txBody>
          <a:bodyPr numCol="1" spcCol="360000"/>
          <a:lstStyle>
            <a:lvl1pPr marL="0" indent="0" algn="just">
              <a:buFontTx/>
              <a:buNone/>
              <a:defRPr sz="1200" b="1">
                <a:solidFill>
                  <a:srgbClr val="F29400"/>
                </a:solidFill>
              </a:defRPr>
            </a:lvl1pPr>
            <a:lvl2pPr marL="172800" indent="-172800" algn="just">
              <a:buSzPct val="100000"/>
              <a:buFontTx/>
              <a:buBlip>
                <a:blip r:embed="rId2" r:link="rId3"/>
              </a:buBlip>
              <a:defRPr sz="1100">
                <a:solidFill>
                  <a:srgbClr val="58585A"/>
                </a:solidFill>
              </a:defRPr>
            </a:lvl2pPr>
            <a:lvl3pPr marL="180000" indent="0" algn="just">
              <a:buNone/>
              <a:defRPr>
                <a:solidFill>
                  <a:srgbClr val="58585A"/>
                </a:solidFill>
              </a:defRPr>
            </a:lvl3pPr>
            <a:lvl4pPr algn="just">
              <a:defRPr>
                <a:solidFill>
                  <a:srgbClr val="58585A"/>
                </a:solidFill>
              </a:defRPr>
            </a:lvl4pPr>
            <a:lvl5pPr algn="just">
              <a:defRPr>
                <a:solidFill>
                  <a:srgbClr val="58585A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5"/>
          <p:cNvSpPr>
            <a:spLocks noGrp="1"/>
          </p:cNvSpPr>
          <p:nvPr>
            <p:ph type="body" sz="quarter" idx="14"/>
          </p:nvPr>
        </p:nvSpPr>
        <p:spPr>
          <a:xfrm>
            <a:off x="540563" y="889375"/>
            <a:ext cx="8088930" cy="541887"/>
          </a:xfrm>
        </p:spPr>
        <p:txBody>
          <a:bodyPr numCol="1">
            <a:normAutofit/>
          </a:bodyPr>
          <a:lstStyle>
            <a:lvl1pPr marL="0" indent="0">
              <a:buFontTx/>
              <a:buNone/>
              <a:defRPr sz="1400" b="1">
                <a:solidFill>
                  <a:srgbClr val="58585A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Espace réservé du contenu 2"/>
          <p:cNvSpPr>
            <a:spLocks noGrp="1"/>
          </p:cNvSpPr>
          <p:nvPr>
            <p:ph idx="15"/>
          </p:nvPr>
        </p:nvSpPr>
        <p:spPr>
          <a:xfrm>
            <a:off x="1866380" y="2246229"/>
            <a:ext cx="6744489" cy="700721"/>
          </a:xfrm>
        </p:spPr>
        <p:txBody>
          <a:bodyPr numCol="1" spcCol="360000"/>
          <a:lstStyle>
            <a:lvl1pPr marL="0" indent="0" algn="just">
              <a:buFontTx/>
              <a:buNone/>
              <a:defRPr sz="1200" b="1">
                <a:solidFill>
                  <a:srgbClr val="F29400"/>
                </a:solidFill>
              </a:defRPr>
            </a:lvl1pPr>
            <a:lvl2pPr marL="172800" indent="-172800" algn="just">
              <a:buSzPct val="100000"/>
              <a:buFontTx/>
              <a:buBlip>
                <a:blip r:embed="rId2" r:link="rId3"/>
              </a:buBlip>
              <a:defRPr sz="1100">
                <a:solidFill>
                  <a:srgbClr val="58585A"/>
                </a:solidFill>
              </a:defRPr>
            </a:lvl2pPr>
            <a:lvl3pPr marL="180000" indent="0" algn="just">
              <a:buNone/>
              <a:defRPr>
                <a:solidFill>
                  <a:srgbClr val="58585A"/>
                </a:solidFill>
              </a:defRPr>
            </a:lvl3pPr>
            <a:lvl4pPr algn="just">
              <a:defRPr>
                <a:solidFill>
                  <a:srgbClr val="58585A"/>
                </a:solidFill>
              </a:defRPr>
            </a:lvl4pPr>
            <a:lvl5pPr algn="just">
              <a:defRPr>
                <a:solidFill>
                  <a:srgbClr val="58585A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0" name="Espace réservé du contenu 2"/>
          <p:cNvSpPr>
            <a:spLocks noGrp="1"/>
          </p:cNvSpPr>
          <p:nvPr>
            <p:ph idx="16"/>
          </p:nvPr>
        </p:nvSpPr>
        <p:spPr>
          <a:xfrm>
            <a:off x="1866380" y="2985735"/>
            <a:ext cx="6744489" cy="700721"/>
          </a:xfrm>
        </p:spPr>
        <p:txBody>
          <a:bodyPr numCol="1" spcCol="360000"/>
          <a:lstStyle>
            <a:lvl1pPr marL="0" indent="0" algn="just">
              <a:buFontTx/>
              <a:buNone/>
              <a:defRPr sz="1200" b="1">
                <a:solidFill>
                  <a:srgbClr val="F29400"/>
                </a:solidFill>
              </a:defRPr>
            </a:lvl1pPr>
            <a:lvl2pPr marL="172800" indent="-172800" algn="just">
              <a:buSzPct val="100000"/>
              <a:buFontTx/>
              <a:buBlip>
                <a:blip r:embed="rId2" r:link="rId3"/>
              </a:buBlip>
              <a:defRPr sz="1100">
                <a:solidFill>
                  <a:srgbClr val="58585A"/>
                </a:solidFill>
              </a:defRPr>
            </a:lvl2pPr>
            <a:lvl3pPr marL="180000" indent="0" algn="just">
              <a:buNone/>
              <a:defRPr>
                <a:solidFill>
                  <a:srgbClr val="58585A"/>
                </a:solidFill>
              </a:defRPr>
            </a:lvl3pPr>
            <a:lvl4pPr algn="just">
              <a:defRPr>
                <a:solidFill>
                  <a:srgbClr val="58585A"/>
                </a:solidFill>
              </a:defRPr>
            </a:lvl4pPr>
            <a:lvl5pPr algn="just">
              <a:defRPr>
                <a:solidFill>
                  <a:srgbClr val="58585A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1" name="Espace réservé du contenu 2"/>
          <p:cNvSpPr>
            <a:spLocks noGrp="1"/>
          </p:cNvSpPr>
          <p:nvPr>
            <p:ph idx="17"/>
          </p:nvPr>
        </p:nvSpPr>
        <p:spPr>
          <a:xfrm>
            <a:off x="1866380" y="3725240"/>
            <a:ext cx="6744489" cy="700721"/>
          </a:xfrm>
        </p:spPr>
        <p:txBody>
          <a:bodyPr numCol="1" spcCol="360000"/>
          <a:lstStyle>
            <a:lvl1pPr marL="0" indent="0" algn="just">
              <a:buFontTx/>
              <a:buNone/>
              <a:defRPr sz="1200" b="1">
                <a:solidFill>
                  <a:srgbClr val="F29400"/>
                </a:solidFill>
              </a:defRPr>
            </a:lvl1pPr>
            <a:lvl2pPr marL="172800" indent="-172800" algn="just">
              <a:buSzPct val="100000"/>
              <a:buFontTx/>
              <a:buBlip>
                <a:blip r:embed="rId2" r:link="rId3"/>
              </a:buBlip>
              <a:defRPr sz="1100">
                <a:solidFill>
                  <a:srgbClr val="58585A"/>
                </a:solidFill>
              </a:defRPr>
            </a:lvl2pPr>
            <a:lvl3pPr marL="180000" indent="0" algn="just">
              <a:buNone/>
              <a:defRPr>
                <a:solidFill>
                  <a:srgbClr val="58585A"/>
                </a:solidFill>
              </a:defRPr>
            </a:lvl3pPr>
            <a:lvl4pPr algn="just">
              <a:defRPr>
                <a:solidFill>
                  <a:srgbClr val="58585A"/>
                </a:solidFill>
              </a:defRPr>
            </a:lvl4pPr>
            <a:lvl5pPr algn="just">
              <a:defRPr>
                <a:solidFill>
                  <a:srgbClr val="58585A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4" name="Titre 1"/>
          <p:cNvSpPr>
            <a:spLocks noGrp="1"/>
          </p:cNvSpPr>
          <p:nvPr>
            <p:ph type="title" hasCustomPrompt="1"/>
          </p:nvPr>
        </p:nvSpPr>
        <p:spPr>
          <a:xfrm>
            <a:off x="540564" y="288192"/>
            <a:ext cx="8088923" cy="29090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25" name="Espace réservé du texte 13"/>
          <p:cNvSpPr>
            <a:spLocks noGrp="1"/>
          </p:cNvSpPr>
          <p:nvPr>
            <p:ph type="body" sz="quarter" idx="13"/>
          </p:nvPr>
        </p:nvSpPr>
        <p:spPr>
          <a:xfrm>
            <a:off x="541339" y="579097"/>
            <a:ext cx="8088155" cy="273844"/>
          </a:xfrm>
        </p:spPr>
        <p:txBody>
          <a:bodyPr numCol="1">
            <a:normAutofit/>
          </a:bodyPr>
          <a:lstStyle>
            <a:lvl1pPr marL="0" indent="0">
              <a:buFontTx/>
              <a:buNone/>
              <a:defRPr sz="1300">
                <a:solidFill>
                  <a:srgbClr val="58585A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pic>
        <p:nvPicPr>
          <p:cNvPr id="14" name="image5.png" descr="/JOBS ERICK/Élabe/03-E_Exé/E-PPT/PPt/Imports/Elabe_A_pt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48105" y="3866688"/>
            <a:ext cx="799159" cy="128778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03B9E9AD-9B32-4795-8FA2-34635CFA90F5}"/>
              </a:ext>
            </a:extLst>
          </p:cNvPr>
          <p:cNvGrpSpPr/>
          <p:nvPr userDrawn="1"/>
        </p:nvGrpSpPr>
        <p:grpSpPr>
          <a:xfrm>
            <a:off x="5827160" y="4819243"/>
            <a:ext cx="1351854" cy="292347"/>
            <a:chOff x="6443173" y="6289926"/>
            <a:chExt cx="1351854" cy="292347"/>
          </a:xfrm>
        </p:grpSpPr>
        <p:pic>
          <p:nvPicPr>
            <p:cNvPr id="26" name="Picture 6" descr="https://upload.wikimedia.org/wikipedia/fr/2/20/Radio_Classique_logo_2014.png">
              <a:extLst>
                <a:ext uri="{FF2B5EF4-FFF2-40B4-BE49-F238E27FC236}">
                  <a16:creationId xmlns:a16="http://schemas.microsoft.com/office/drawing/2014/main" id="{18EBDAAE-3F79-4A02-8DCC-E6C9F6840C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2681" y="6289926"/>
              <a:ext cx="292346" cy="29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86292E6-C779-4E19-9E10-32597498A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3173" y="6349911"/>
              <a:ext cx="912786" cy="172378"/>
            </a:xfrm>
            <a:prstGeom prst="rect">
              <a:avLst/>
            </a:prstGeom>
          </p:spPr>
        </p:pic>
      </p:grpSp>
      <p:pic>
        <p:nvPicPr>
          <p:cNvPr id="31" name="image3.png" descr="/Users/admin/JOBS/ELABE/Recherches/PPt/Imports/Elabe_Logo_couv.png">
            <a:extLst>
              <a:ext uri="{FF2B5EF4-FFF2-40B4-BE49-F238E27FC236}">
                <a16:creationId xmlns:a16="http://schemas.microsoft.com/office/drawing/2014/main" id="{E8282E1A-59A0-4427-86F5-906763B29C0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68614" y="4909559"/>
            <a:ext cx="667180" cy="166103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Espace réservé du numéro de diapositive 5">
            <a:extLst>
              <a:ext uri="{FF2B5EF4-FFF2-40B4-BE49-F238E27FC236}">
                <a16:creationId xmlns:a16="http://schemas.microsoft.com/office/drawing/2014/main" id="{E5194920-7D86-4B75-BD22-2C6DE4FE5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95205" y="4828495"/>
            <a:ext cx="553590" cy="273844"/>
          </a:xfrm>
        </p:spPr>
        <p:txBody>
          <a:bodyPr/>
          <a:lstStyle>
            <a:lvl1pPr>
              <a:defRPr sz="800"/>
            </a:lvl1pPr>
          </a:lstStyle>
          <a:p>
            <a:r>
              <a:rPr lang="fr-FR" dirty="0"/>
              <a:t>- </a:t>
            </a:r>
            <a:fld id="{2B6712A2-E25C-1C4A-A60C-A173422EC73C}" type="slidenum">
              <a:rPr lang="fr-FR" smtClean="0"/>
              <a:pPr/>
              <a:t>‹N°›</a:t>
            </a:fld>
            <a:r>
              <a:rPr lang="fr-FR" dirty="0"/>
              <a:t> -</a:t>
            </a:r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3B6E2DA-69A7-446A-9A60-47816C94089E}"/>
              </a:ext>
            </a:extLst>
          </p:cNvPr>
          <p:cNvCxnSpPr/>
          <p:nvPr userDrawn="1"/>
        </p:nvCxnSpPr>
        <p:spPr>
          <a:xfrm>
            <a:off x="657796" y="4819244"/>
            <a:ext cx="3757897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Espace réservé de la date 3">
            <a:extLst>
              <a:ext uri="{FF2B5EF4-FFF2-40B4-BE49-F238E27FC236}">
                <a16:creationId xmlns:a16="http://schemas.microsoft.com/office/drawing/2014/main" id="{B09F4C95-9F3B-4A92-811E-A9D3DA21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87030"/>
            <a:ext cx="677997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38" name="Espace réservé du pied de page 4">
            <a:extLst>
              <a:ext uri="{FF2B5EF4-FFF2-40B4-BE49-F238E27FC236}">
                <a16:creationId xmlns:a16="http://schemas.microsoft.com/office/drawing/2014/main" id="{BEB06524-D522-496D-B5D4-23CCD5F09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31324"/>
            <a:ext cx="1856073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L'Observatoire politique – Mai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8613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texte 15"/>
          <p:cNvSpPr>
            <a:spLocks noGrp="1"/>
          </p:cNvSpPr>
          <p:nvPr>
            <p:ph type="body" sz="quarter" idx="14"/>
          </p:nvPr>
        </p:nvSpPr>
        <p:spPr>
          <a:xfrm>
            <a:off x="540564" y="889375"/>
            <a:ext cx="7970661" cy="541887"/>
          </a:xfrm>
        </p:spPr>
        <p:txBody>
          <a:bodyPr numCol="1">
            <a:normAutofit/>
          </a:bodyPr>
          <a:lstStyle>
            <a:lvl1pPr marL="0" indent="0">
              <a:buFontTx/>
              <a:buNone/>
              <a:defRPr sz="1400" b="1">
                <a:solidFill>
                  <a:srgbClr val="58585A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4" name="Espace réservé du texte 8"/>
          <p:cNvSpPr>
            <a:spLocks noGrp="1"/>
          </p:cNvSpPr>
          <p:nvPr>
            <p:ph type="body" idx="18" hasCustomPrompt="1"/>
          </p:nvPr>
        </p:nvSpPr>
        <p:spPr>
          <a:xfrm>
            <a:off x="2309092" y="1647335"/>
            <a:ext cx="6202132" cy="1116663"/>
          </a:xfrm>
        </p:spPr>
        <p:txBody>
          <a:bodyPr numCol="1"/>
          <a:lstStyle>
            <a:lvl1pPr>
              <a:defRPr sz="1200" b="1"/>
            </a:lvl1pPr>
            <a:lvl2pPr marL="180000" indent="0">
              <a:buFontTx/>
              <a:buNone/>
              <a:defRPr i="1"/>
            </a:lvl2pPr>
            <a:lvl3pPr marL="180000" indent="0">
              <a:buFontTx/>
              <a:buNone/>
              <a:defRPr sz="1100" i="0"/>
            </a:lvl3pPr>
            <a:lvl4pPr marL="180000" indent="0">
              <a:buFontTx/>
              <a:buNone/>
              <a:defRPr/>
            </a:lvl4pPr>
            <a:lvl5pPr marL="180000" indent="0">
              <a:buFontTx/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32" name="Espace réservé du texte 8"/>
          <p:cNvSpPr>
            <a:spLocks noGrp="1"/>
          </p:cNvSpPr>
          <p:nvPr>
            <p:ph type="body" idx="23" hasCustomPrompt="1"/>
          </p:nvPr>
        </p:nvSpPr>
        <p:spPr>
          <a:xfrm>
            <a:off x="2309092" y="2956703"/>
            <a:ext cx="6202132" cy="1116663"/>
          </a:xfrm>
        </p:spPr>
        <p:txBody>
          <a:bodyPr numCol="1"/>
          <a:lstStyle>
            <a:lvl1pPr>
              <a:defRPr sz="1200" b="1"/>
            </a:lvl1pPr>
            <a:lvl2pPr marL="180000" indent="0">
              <a:buFontTx/>
              <a:buNone/>
              <a:defRPr i="1"/>
            </a:lvl2pPr>
            <a:lvl3pPr marL="180000" indent="0">
              <a:buFontTx/>
              <a:buNone/>
              <a:defRPr sz="1100" i="0"/>
            </a:lvl3pPr>
            <a:lvl4pPr marL="180000" indent="0">
              <a:buFontTx/>
              <a:buNone/>
              <a:defRPr/>
            </a:lvl4pPr>
            <a:lvl5pPr marL="180000" indent="0">
              <a:buFontTx/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34" name="Espace réservé pour une image  21"/>
          <p:cNvSpPr>
            <a:spLocks noGrp="1"/>
          </p:cNvSpPr>
          <p:nvPr>
            <p:ph type="pic" sz="quarter" idx="20"/>
          </p:nvPr>
        </p:nvSpPr>
        <p:spPr>
          <a:xfrm>
            <a:off x="876302" y="1647335"/>
            <a:ext cx="1310217" cy="857250"/>
          </a:xfrm>
        </p:spPr>
        <p:txBody>
          <a:bodyPr numCol="1"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5" name="Espace réservé pour une image  21"/>
          <p:cNvSpPr>
            <a:spLocks noGrp="1"/>
          </p:cNvSpPr>
          <p:nvPr>
            <p:ph type="pic" sz="quarter" idx="25"/>
          </p:nvPr>
        </p:nvSpPr>
        <p:spPr>
          <a:xfrm>
            <a:off x="876302" y="2956703"/>
            <a:ext cx="1310217" cy="857250"/>
          </a:xfrm>
        </p:spPr>
        <p:txBody>
          <a:bodyPr numCol="1"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pic>
        <p:nvPicPr>
          <p:cNvPr id="16" name="image5.png" descr="/JOBS ERICK/Élabe/03-E_Exé/E-PPT/PPt/Imports/Elabe_A_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48105" y="3866688"/>
            <a:ext cx="799159" cy="128778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7" name="Connecteur droit 16"/>
          <p:cNvCxnSpPr/>
          <p:nvPr userDrawn="1"/>
        </p:nvCxnSpPr>
        <p:spPr>
          <a:xfrm>
            <a:off x="657796" y="857673"/>
            <a:ext cx="7854461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re 1"/>
          <p:cNvSpPr>
            <a:spLocks noGrp="1"/>
          </p:cNvSpPr>
          <p:nvPr>
            <p:ph type="title" hasCustomPrompt="1"/>
          </p:nvPr>
        </p:nvSpPr>
        <p:spPr>
          <a:xfrm>
            <a:off x="540564" y="288192"/>
            <a:ext cx="8088923" cy="29090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19" name="Espace réservé du texte 13"/>
          <p:cNvSpPr>
            <a:spLocks noGrp="1"/>
          </p:cNvSpPr>
          <p:nvPr>
            <p:ph type="body" sz="quarter" idx="13"/>
          </p:nvPr>
        </p:nvSpPr>
        <p:spPr>
          <a:xfrm>
            <a:off x="541339" y="579097"/>
            <a:ext cx="8088155" cy="273844"/>
          </a:xfrm>
        </p:spPr>
        <p:txBody>
          <a:bodyPr numCol="1">
            <a:normAutofit/>
          </a:bodyPr>
          <a:lstStyle>
            <a:lvl1pPr marL="0" indent="0">
              <a:buFontTx/>
              <a:buNone/>
              <a:defRPr sz="1300">
                <a:solidFill>
                  <a:srgbClr val="58585A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09F70C42-2D7E-4191-BA46-AADB5F73582D}"/>
              </a:ext>
            </a:extLst>
          </p:cNvPr>
          <p:cNvGrpSpPr/>
          <p:nvPr userDrawn="1"/>
        </p:nvGrpSpPr>
        <p:grpSpPr>
          <a:xfrm>
            <a:off x="5827160" y="4819243"/>
            <a:ext cx="1351854" cy="292347"/>
            <a:chOff x="6443173" y="6289926"/>
            <a:chExt cx="1351854" cy="292347"/>
          </a:xfrm>
        </p:grpSpPr>
        <p:pic>
          <p:nvPicPr>
            <p:cNvPr id="23" name="Picture 6" descr="https://upload.wikimedia.org/wikipedia/fr/2/20/Radio_Classique_logo_2014.png">
              <a:extLst>
                <a:ext uri="{FF2B5EF4-FFF2-40B4-BE49-F238E27FC236}">
                  <a16:creationId xmlns:a16="http://schemas.microsoft.com/office/drawing/2014/main" id="{A9EB6491-3E66-4847-AFA1-B925C68BFC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2681" y="6289926"/>
              <a:ext cx="292346" cy="29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01EDD5D8-3276-4A82-AF11-8B030E147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3173" y="6349911"/>
              <a:ext cx="912786" cy="172378"/>
            </a:xfrm>
            <a:prstGeom prst="rect">
              <a:avLst/>
            </a:prstGeom>
          </p:spPr>
        </p:pic>
      </p:grpSp>
      <p:pic>
        <p:nvPicPr>
          <p:cNvPr id="29" name="image3.png" descr="/Users/admin/JOBS/ELABE/Recherches/PPt/Imports/Elabe_Logo_couv.png">
            <a:extLst>
              <a:ext uri="{FF2B5EF4-FFF2-40B4-BE49-F238E27FC236}">
                <a16:creationId xmlns:a16="http://schemas.microsoft.com/office/drawing/2014/main" id="{5CB336D6-6AD0-4BEE-9926-39639F40E5B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8614" y="4909559"/>
            <a:ext cx="667180" cy="166103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Espace réservé du numéro de diapositive 5">
            <a:extLst>
              <a:ext uri="{FF2B5EF4-FFF2-40B4-BE49-F238E27FC236}">
                <a16:creationId xmlns:a16="http://schemas.microsoft.com/office/drawing/2014/main" id="{A0BF6C93-C01F-4A7B-A3C1-A699CDA0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95205" y="4828495"/>
            <a:ext cx="553590" cy="273844"/>
          </a:xfrm>
        </p:spPr>
        <p:txBody>
          <a:bodyPr/>
          <a:lstStyle>
            <a:lvl1pPr>
              <a:defRPr sz="800"/>
            </a:lvl1pPr>
          </a:lstStyle>
          <a:p>
            <a:r>
              <a:rPr lang="fr-FR" dirty="0"/>
              <a:t>- </a:t>
            </a:r>
            <a:fld id="{2B6712A2-E25C-1C4A-A60C-A173422EC73C}" type="slidenum">
              <a:rPr lang="fr-FR" smtClean="0"/>
              <a:pPr/>
              <a:t>‹N°›</a:t>
            </a:fld>
            <a:r>
              <a:rPr lang="fr-FR" dirty="0"/>
              <a:t> -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55B92F06-2629-4E6E-AD02-ABCA3ACAD66F}"/>
              </a:ext>
            </a:extLst>
          </p:cNvPr>
          <p:cNvCxnSpPr/>
          <p:nvPr userDrawn="1"/>
        </p:nvCxnSpPr>
        <p:spPr>
          <a:xfrm>
            <a:off x="657796" y="4819244"/>
            <a:ext cx="3757897" cy="0"/>
          </a:xfrm>
          <a:prstGeom prst="line">
            <a:avLst/>
          </a:prstGeom>
          <a:ln w="635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Espace réservé de la date 3">
            <a:extLst>
              <a:ext uri="{FF2B5EF4-FFF2-40B4-BE49-F238E27FC236}">
                <a16:creationId xmlns:a16="http://schemas.microsoft.com/office/drawing/2014/main" id="{B5EB2BA6-5926-4739-9ECC-7E9E2F530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87030"/>
            <a:ext cx="677997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39" name="Espace réservé du pied de page 4">
            <a:extLst>
              <a:ext uri="{FF2B5EF4-FFF2-40B4-BE49-F238E27FC236}">
                <a16:creationId xmlns:a16="http://schemas.microsoft.com/office/drawing/2014/main" id="{D1B8CF5C-9E9D-4386-8EFA-C71A67241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31324"/>
            <a:ext cx="1856073" cy="156470"/>
          </a:xfrm>
          <a:prstGeom prst="rect">
            <a:avLst/>
          </a:prstGeom>
        </p:spPr>
        <p:txBody>
          <a:bodyPr/>
          <a:lstStyle>
            <a:lvl1pPr>
              <a:defRPr sz="700" b="0">
                <a:solidFill>
                  <a:schemeClr val="tx2"/>
                </a:solidFill>
              </a:defRPr>
            </a:lvl1pPr>
          </a:lstStyle>
          <a:p>
            <a:r>
              <a:rPr lang="fr-FR"/>
              <a:t>L'Observatoire politique – Mai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243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us-titre 2"/>
          <p:cNvSpPr txBox="1">
            <a:spLocks/>
          </p:cNvSpPr>
          <p:nvPr userDrawn="1"/>
        </p:nvSpPr>
        <p:spPr>
          <a:xfrm>
            <a:off x="1906302" y="3004038"/>
            <a:ext cx="3432256" cy="815732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rmAutofit fontScale="92500" lnSpcReduction="20000"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200" b="0" kern="1200">
                <a:solidFill>
                  <a:srgbClr val="9C9E9F"/>
                </a:solidFill>
                <a:latin typeface="Calibri"/>
                <a:ea typeface="+mn-ea"/>
                <a:cs typeface="Calibri"/>
              </a:defRPr>
            </a:lvl1pPr>
            <a:lvl2pPr marL="457200" indent="0" algn="ctr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0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ctr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0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ctr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0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ctr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10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1000" dirty="0">
                <a:solidFill>
                  <a:srgbClr val="58585A"/>
                </a:solidFill>
              </a:rPr>
              <a:t>14 place Marie-Jeanne Bassot</a:t>
            </a:r>
          </a:p>
          <a:p>
            <a:pPr>
              <a:lnSpc>
                <a:spcPct val="100000"/>
              </a:lnSpc>
            </a:pPr>
            <a:r>
              <a:rPr lang="fr-FR" sz="1000" dirty="0">
                <a:solidFill>
                  <a:srgbClr val="58585A"/>
                </a:solidFill>
              </a:rPr>
              <a:t>92300 Levallois / Fr</a:t>
            </a:r>
          </a:p>
          <a:p>
            <a:pPr>
              <a:lnSpc>
                <a:spcPct val="100000"/>
              </a:lnSpc>
            </a:pPr>
            <a:r>
              <a:rPr lang="fr-FR" sz="1000" dirty="0">
                <a:solidFill>
                  <a:srgbClr val="58585A"/>
                </a:solidFill>
              </a:rPr>
              <a:t>Tél. +33 (0)1 57 64 01 60 </a:t>
            </a:r>
          </a:p>
          <a:p>
            <a:pPr>
              <a:lnSpc>
                <a:spcPct val="100000"/>
              </a:lnSpc>
            </a:pPr>
            <a:r>
              <a:rPr lang="fr-FR" sz="1000" dirty="0">
                <a:solidFill>
                  <a:srgbClr val="58585A"/>
                </a:solidFill>
              </a:rPr>
              <a:t>@</a:t>
            </a:r>
            <a:r>
              <a:rPr lang="fr-FR" sz="1000" dirty="0" err="1">
                <a:solidFill>
                  <a:srgbClr val="58585A"/>
                </a:solidFill>
              </a:rPr>
              <a:t>elabe_fr</a:t>
            </a:r>
            <a:endParaRPr lang="fr-FR" sz="1000" dirty="0">
              <a:solidFill>
                <a:srgbClr val="58585A"/>
              </a:solidFill>
            </a:endParaRPr>
          </a:p>
          <a:p>
            <a:pPr>
              <a:lnSpc>
                <a:spcPct val="100000"/>
              </a:lnSpc>
            </a:pPr>
            <a:r>
              <a:rPr lang="fr-FR" sz="1000" b="1" dirty="0" err="1">
                <a:solidFill>
                  <a:srgbClr val="F29E00"/>
                </a:solidFill>
              </a:rPr>
              <a:t>www.elabe.fr</a:t>
            </a:r>
            <a:endParaRPr lang="fr-FR" sz="1000" b="1" dirty="0">
              <a:solidFill>
                <a:srgbClr val="F29E00"/>
              </a:solidFill>
            </a:endParaRPr>
          </a:p>
        </p:txBody>
      </p:sp>
      <p:cxnSp>
        <p:nvCxnSpPr>
          <p:cNvPr id="7" name="Connecteur droit 6"/>
          <p:cNvCxnSpPr/>
          <p:nvPr userDrawn="1"/>
        </p:nvCxnSpPr>
        <p:spPr>
          <a:xfrm>
            <a:off x="2003995" y="2925884"/>
            <a:ext cx="117231" cy="0"/>
          </a:xfrm>
          <a:prstGeom prst="line">
            <a:avLst/>
          </a:prstGeom>
          <a:ln w="1270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 userDrawn="1"/>
        </p:nvCxnSpPr>
        <p:spPr>
          <a:xfrm>
            <a:off x="2003995" y="3819770"/>
            <a:ext cx="117231" cy="0"/>
          </a:xfrm>
          <a:prstGeom prst="line">
            <a:avLst/>
          </a:prstGeom>
          <a:ln w="12700" cmpd="sng">
            <a:solidFill>
              <a:srgbClr val="58585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3945652" y="4741427"/>
            <a:ext cx="553590" cy="273844"/>
          </a:xfrm>
        </p:spPr>
        <p:txBody>
          <a:bodyPr/>
          <a:lstStyle/>
          <a:p>
            <a:r>
              <a:rPr lang="fr-FR" dirty="0"/>
              <a:t>- </a:t>
            </a:r>
            <a:fld id="{2B6712A2-E25C-1C4A-A60C-A173422EC73C}" type="slidenum">
              <a:rPr lang="fr-FR" smtClean="0"/>
              <a:t>‹N°›</a:t>
            </a:fld>
            <a:r>
              <a:rPr lang="fr-FR" dirty="0"/>
              <a:t> -</a:t>
            </a:r>
          </a:p>
        </p:txBody>
      </p:sp>
      <p:pic>
        <p:nvPicPr>
          <p:cNvPr id="11" name="image2.png" descr="/Users/admin/JOBS/ELABE/Recherches/PPt/Imports/Elabe_A_gd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8456" y="563861"/>
            <a:ext cx="2586418" cy="464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3.png" descr="/Users/admin/JOBS/ELABE/Recherches/PPt/Imports/Elabe_Logo_couv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03995" y="3957271"/>
            <a:ext cx="945788" cy="2354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5974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file://localhost/JOBS%20ERICK/E%CC%81labe/03-E_Exe%CC%81/E-PPT/PPt/Imports/%3E-L.png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40564" y="288192"/>
            <a:ext cx="8146236" cy="2246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0564" y="1440961"/>
            <a:ext cx="8146236" cy="3153662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945652" y="4741427"/>
            <a:ext cx="55359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rgbClr val="58585A"/>
                </a:solidFill>
                <a:latin typeface="Calibri"/>
                <a:cs typeface="Calibri"/>
              </a:defRPr>
            </a:lvl1pPr>
          </a:lstStyle>
          <a:p>
            <a:fld id="{2B6712A2-E25C-1C4A-A60C-A173422EC73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28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62" r:id="rId4"/>
    <p:sldLayoutId id="2147483663" r:id="rId5"/>
    <p:sldLayoutId id="2147483664" r:id="rId6"/>
    <p:sldLayoutId id="2147483666" r:id="rId7"/>
    <p:sldLayoutId id="2147483667" r:id="rId8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rgbClr val="F29E00"/>
          </a:solidFill>
          <a:latin typeface="Calibri"/>
          <a:ea typeface="+mj-ea"/>
          <a:cs typeface="Calibri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SzPct val="130000"/>
        <a:buFontTx/>
        <a:buBlip>
          <a:blip r:embed="rId10" r:link="rId11"/>
        </a:buBlip>
        <a:defRPr sz="1000" b="0" kern="1200">
          <a:solidFill>
            <a:srgbClr val="58585A"/>
          </a:solidFill>
          <a:latin typeface="Calibri"/>
          <a:ea typeface="+mn-ea"/>
          <a:cs typeface="Calibri"/>
        </a:defRPr>
      </a:lvl1pPr>
      <a:lvl2pPr marL="180000" indent="133200" algn="l" defTabSz="457200" rtl="0" eaLnBrk="1" latinLnBrk="0" hangingPunct="1">
        <a:lnSpc>
          <a:spcPct val="100000"/>
        </a:lnSpc>
        <a:spcBef>
          <a:spcPct val="20000"/>
        </a:spcBef>
        <a:buFont typeface="Lucida Grande"/>
        <a:buChar char="-"/>
        <a:defRPr sz="1000" kern="1200">
          <a:solidFill>
            <a:srgbClr val="58585A"/>
          </a:solidFill>
          <a:latin typeface="Calibri"/>
          <a:ea typeface="+mn-ea"/>
          <a:cs typeface="Calibri"/>
        </a:defRPr>
      </a:lvl2pPr>
      <a:lvl3pPr marL="180000" indent="133200" algn="l" defTabSz="457200" rtl="0" eaLnBrk="1" latinLnBrk="0" hangingPunct="1">
        <a:lnSpc>
          <a:spcPct val="100000"/>
        </a:lnSpc>
        <a:spcBef>
          <a:spcPct val="20000"/>
        </a:spcBef>
        <a:buFont typeface="Lucida Grande"/>
        <a:buChar char="-"/>
        <a:defRPr sz="1000" kern="1200">
          <a:solidFill>
            <a:srgbClr val="58585A"/>
          </a:solidFill>
          <a:latin typeface="Calibri"/>
          <a:ea typeface="+mn-ea"/>
          <a:cs typeface="Calibri"/>
        </a:defRPr>
      </a:lvl3pPr>
      <a:lvl4pPr marL="180000" indent="133200" algn="l" defTabSz="457200" rtl="0" eaLnBrk="1" latinLnBrk="0" hangingPunct="1">
        <a:lnSpc>
          <a:spcPct val="100000"/>
        </a:lnSpc>
        <a:spcBef>
          <a:spcPct val="20000"/>
        </a:spcBef>
        <a:buFont typeface="Lucida Grande"/>
        <a:buChar char="-"/>
        <a:defRPr sz="1000" kern="1200">
          <a:solidFill>
            <a:srgbClr val="58585A"/>
          </a:solidFill>
          <a:latin typeface="Calibri"/>
          <a:ea typeface="+mn-ea"/>
          <a:cs typeface="Calibri"/>
        </a:defRPr>
      </a:lvl4pPr>
      <a:lvl5pPr marL="180000" indent="133200" algn="l" defTabSz="457200" rtl="0" eaLnBrk="1" latinLnBrk="0" hangingPunct="1">
        <a:lnSpc>
          <a:spcPct val="100000"/>
        </a:lnSpc>
        <a:spcBef>
          <a:spcPct val="20000"/>
        </a:spcBef>
        <a:buFont typeface="Lucida Grande"/>
        <a:buChar char="-"/>
        <a:defRPr sz="1000" kern="1200">
          <a:solidFill>
            <a:srgbClr val="58585A"/>
          </a:solidFill>
          <a:latin typeface="Calibri"/>
          <a:ea typeface="+mn-ea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image" Target="file://localhost/JOBS%20ERICK/E%CC%81labe/03-E_Exe%CC%81/E-PPT/PPt/Imports/%3E-L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6.xml"/><Relationship Id="rId4" Type="http://schemas.openxmlformats.org/officeDocument/2006/relationships/image" Target="file://localhost/JOBS%20ERICK/E%CC%81labe/03-E_Exe%CC%81/E-PPT/PPt/Imports/%3E-L.p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7.xml"/><Relationship Id="rId4" Type="http://schemas.openxmlformats.org/officeDocument/2006/relationships/image" Target="file://localhost/JOBS%20ERICK/E%CC%81labe/03-E_Exe%CC%81/E-PPT/PPt/Imports/%3E-L.pn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8.xml"/><Relationship Id="rId4" Type="http://schemas.openxmlformats.org/officeDocument/2006/relationships/image" Target="file://localhost/JOBS%20ERICK/E%CC%81labe/03-E_Exe%CC%81/E-PPT/PPt/Imports/%3E-L.p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9.xml"/><Relationship Id="rId4" Type="http://schemas.openxmlformats.org/officeDocument/2006/relationships/image" Target="file://localhost/JOBS%20ERICK/E%CC%81labe/03-E_Exe%CC%81/E-PPT/PPt/Imports/%3E-L.png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.xml"/><Relationship Id="rId4" Type="http://schemas.openxmlformats.org/officeDocument/2006/relationships/image" Target="file://localhost/JOBS%20ERICK/E%CC%81labe/03-E_Exe%CC%81/E-PPT/PPt/Imports/%3E-L.pn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sz="1800" b="1" dirty="0"/>
              <a:t>L’Observatoire </a:t>
            </a:r>
          </a:p>
          <a:p>
            <a:r>
              <a:rPr lang="fr-FR" sz="1800" b="1" dirty="0"/>
              <a:t>politique</a:t>
            </a:r>
            <a:endParaRPr lang="en-US" b="1" cap="none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Baromètre ELABE pour LES ECHOS et RADIO CLASSIQUE</a:t>
            </a:r>
          </a:p>
          <a:p>
            <a:r>
              <a:rPr lang="fr-FR" dirty="0"/>
              <a:t>5 mai 2022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C61DCEF-C38E-4935-A153-44C6FCE3D5FA}"/>
              </a:ext>
            </a:extLst>
          </p:cNvPr>
          <p:cNvGrpSpPr/>
          <p:nvPr/>
        </p:nvGrpSpPr>
        <p:grpSpPr>
          <a:xfrm>
            <a:off x="1906301" y="1287169"/>
            <a:ext cx="4408051" cy="1080000"/>
            <a:chOff x="1906301" y="1287169"/>
            <a:chExt cx="4408051" cy="1080000"/>
          </a:xfrm>
        </p:grpSpPr>
        <p:pic>
          <p:nvPicPr>
            <p:cNvPr id="8" name="Picture 6" descr="https://upload.wikimedia.org/wikipedia/fr/2/20/Radio_Classique_logo_2014.png">
              <a:extLst>
                <a:ext uri="{FF2B5EF4-FFF2-40B4-BE49-F238E27FC236}">
                  <a16:creationId xmlns:a16="http://schemas.microsoft.com/office/drawing/2014/main" id="{CCFF0752-B2F3-4DF0-BD13-E75F3C5F64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353" y="1287169"/>
              <a:ext cx="1079999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FB59681-947C-45D0-A6F6-10323AE8C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301" y="1537554"/>
              <a:ext cx="3103961" cy="586176"/>
            </a:xfrm>
            <a:prstGeom prst="rect">
              <a:avLst/>
            </a:prstGeom>
          </p:spPr>
        </p:pic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8FE8BF8-B528-400A-B9FA-C48923BDDC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1</a:t>
            </a:fld>
            <a:r>
              <a:rPr lang="fr-FR"/>
              <a:t> -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4316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10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302110F-154E-4C70-BC71-F7DE2986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564" y="57778"/>
            <a:ext cx="8088923" cy="506102"/>
          </a:xfrm>
        </p:spPr>
        <p:txBody>
          <a:bodyPr/>
          <a:lstStyle/>
          <a:p>
            <a:r>
              <a:rPr lang="fr-FR" sz="1200" b="1" dirty="0">
                <a:solidFill>
                  <a:srgbClr val="58585A"/>
                </a:solidFill>
                <a:ea typeface="+mj-ea"/>
              </a:rPr>
              <a:t>La cote de confiance du Président de la République</a:t>
            </a:r>
            <a:br>
              <a:rPr lang="fr-FR" sz="1400" dirty="0">
                <a:solidFill>
                  <a:srgbClr val="58585A"/>
                </a:solidFill>
              </a:rPr>
            </a:br>
            <a:r>
              <a:rPr lang="fr-FR" sz="1600" dirty="0"/>
              <a:t>Détail des résultats par catégories sociodémographiques et professionnelles</a:t>
            </a:r>
            <a:endParaRPr lang="fr-FR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AFB06692-5835-497E-8653-0F4E00170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185160"/>
              </p:ext>
            </p:extLst>
          </p:nvPr>
        </p:nvGraphicFramePr>
        <p:xfrm>
          <a:off x="648017" y="563881"/>
          <a:ext cx="7858674" cy="4125608"/>
        </p:xfrm>
        <a:graphic>
          <a:graphicData uri="http://schemas.openxmlformats.org/drawingml/2006/table">
            <a:tbl>
              <a:tblPr/>
              <a:tblGrid>
                <a:gridCol w="1722650">
                  <a:extLst>
                    <a:ext uri="{9D8B030D-6E8A-4147-A177-3AD203B41FA5}">
                      <a16:colId xmlns:a16="http://schemas.microsoft.com/office/drawing/2014/main" val="382183781"/>
                    </a:ext>
                  </a:extLst>
                </a:gridCol>
                <a:gridCol w="496711">
                  <a:extLst>
                    <a:ext uri="{9D8B030D-6E8A-4147-A177-3AD203B41FA5}">
                      <a16:colId xmlns:a16="http://schemas.microsoft.com/office/drawing/2014/main" val="2068972967"/>
                    </a:ext>
                  </a:extLst>
                </a:gridCol>
                <a:gridCol w="948285">
                  <a:extLst>
                    <a:ext uri="{9D8B030D-6E8A-4147-A177-3AD203B41FA5}">
                      <a16:colId xmlns:a16="http://schemas.microsoft.com/office/drawing/2014/main" val="1770442334"/>
                    </a:ext>
                  </a:extLst>
                </a:gridCol>
                <a:gridCol w="781838">
                  <a:extLst>
                    <a:ext uri="{9D8B030D-6E8A-4147-A177-3AD203B41FA5}">
                      <a16:colId xmlns:a16="http://schemas.microsoft.com/office/drawing/2014/main" val="3186550087"/>
                    </a:ext>
                  </a:extLst>
                </a:gridCol>
                <a:gridCol w="781838">
                  <a:extLst>
                    <a:ext uri="{9D8B030D-6E8A-4147-A177-3AD203B41FA5}">
                      <a16:colId xmlns:a16="http://schemas.microsoft.com/office/drawing/2014/main" val="3027528548"/>
                    </a:ext>
                  </a:extLst>
                </a:gridCol>
                <a:gridCol w="781838">
                  <a:extLst>
                    <a:ext uri="{9D8B030D-6E8A-4147-A177-3AD203B41FA5}">
                      <a16:colId xmlns:a16="http://schemas.microsoft.com/office/drawing/2014/main" val="174494878"/>
                    </a:ext>
                  </a:extLst>
                </a:gridCol>
                <a:gridCol w="736334">
                  <a:extLst>
                    <a:ext uri="{9D8B030D-6E8A-4147-A177-3AD203B41FA5}">
                      <a16:colId xmlns:a16="http://schemas.microsoft.com/office/drawing/2014/main" val="505501192"/>
                    </a:ext>
                  </a:extLst>
                </a:gridCol>
                <a:gridCol w="827342">
                  <a:extLst>
                    <a:ext uri="{9D8B030D-6E8A-4147-A177-3AD203B41FA5}">
                      <a16:colId xmlns:a16="http://schemas.microsoft.com/office/drawing/2014/main" val="905874040"/>
                    </a:ext>
                  </a:extLst>
                </a:gridCol>
                <a:gridCol w="781838">
                  <a:extLst>
                    <a:ext uri="{9D8B030D-6E8A-4147-A177-3AD203B41FA5}">
                      <a16:colId xmlns:a16="http://schemas.microsoft.com/office/drawing/2014/main" val="2540790388"/>
                    </a:ext>
                  </a:extLst>
                </a:gridCol>
              </a:tblGrid>
              <a:tr h="255935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Tout à fait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Plutôt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 vraiment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 confiance du tout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Sans opinion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019957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Ensemble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156447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SEXE DU REPONDANT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46500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Homme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060109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Femme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100006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AGE DU REPONDANT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987818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18-24 ans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301828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25-34 ans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592856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35-49 ans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573229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50-64 ans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301927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65 ans et plus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116798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PROFESSION DU REPONDANT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196611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Actifs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Artisan, commerçant (*)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892268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CSP+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596403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Cadre, profession intellectuelle supérieure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690453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Profession intermédiaire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368359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CSP-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198163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Employé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425367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Ouvrier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525152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Inactifs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489206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Retraité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789654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Autre Inactif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036359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CATEGORIE D'AGGLOMERATION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824307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Communes rurales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441308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Communes urbaines de province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510546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De 2.000 à moins de 20.000 hab.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726640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De 20.000 à moins de 100.000 hab.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947900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100.000 hab. et plus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072195"/>
                  </a:ext>
                </a:extLst>
              </a:tr>
              <a:tr h="13343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Agglomération parisienne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974698"/>
                  </a:ext>
                </a:extLst>
              </a:tr>
            </a:tbl>
          </a:graphicData>
        </a:graphic>
      </p:graphicFrame>
      <p:sp>
        <p:nvSpPr>
          <p:cNvPr id="8" name="Espace réservé du pied de page 1">
            <a:extLst>
              <a:ext uri="{FF2B5EF4-FFF2-40B4-BE49-F238E27FC236}">
                <a16:creationId xmlns:a16="http://schemas.microsoft.com/office/drawing/2014/main" id="{4496E7CB-C6B5-49EA-B90B-68433D554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1E105678-4215-454E-A0D1-168D5314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FF7E692-0C8C-900C-5883-EE037B33EC5E}"/>
              </a:ext>
            </a:extLst>
          </p:cNvPr>
          <p:cNvSpPr txBox="1"/>
          <p:nvPr/>
        </p:nvSpPr>
        <p:spPr>
          <a:xfrm>
            <a:off x="637309" y="4658965"/>
            <a:ext cx="311655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Résultats à interpréter avec prudence compte-tenu des effectifs de répondants</a:t>
            </a:r>
          </a:p>
        </p:txBody>
      </p:sp>
    </p:spTree>
    <p:extLst>
      <p:ext uri="{BB962C8B-B14F-4D97-AF65-F5344CB8AC3E}">
        <p14:creationId xmlns:p14="http://schemas.microsoft.com/office/powerpoint/2010/main" val="1772004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11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302110F-154E-4C70-BC71-F7DE2986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564" y="57778"/>
            <a:ext cx="8088923" cy="475622"/>
          </a:xfrm>
        </p:spPr>
        <p:txBody>
          <a:bodyPr/>
          <a:lstStyle/>
          <a:p>
            <a:r>
              <a:rPr lang="fr-FR" sz="1200" b="1" dirty="0">
                <a:solidFill>
                  <a:srgbClr val="58585A"/>
                </a:solidFill>
                <a:ea typeface="+mj-ea"/>
              </a:rPr>
              <a:t>La cote de confiance du Président de la République</a:t>
            </a:r>
            <a:br>
              <a:rPr lang="fr-FR" sz="1400" dirty="0">
                <a:solidFill>
                  <a:srgbClr val="58585A"/>
                </a:solidFill>
              </a:rPr>
            </a:br>
            <a:r>
              <a:rPr lang="fr-FR" sz="1600" dirty="0"/>
              <a:t>Détail des résultats selon la préférence partisane et le vote à la présidentielle</a:t>
            </a:r>
            <a:endParaRPr lang="fr-FR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29DDEB1-DBB2-4632-9587-9E3E255F7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5636"/>
              </p:ext>
            </p:extLst>
          </p:nvPr>
        </p:nvGraphicFramePr>
        <p:xfrm>
          <a:off x="632105" y="594360"/>
          <a:ext cx="7879789" cy="4077673"/>
        </p:xfrm>
        <a:graphic>
          <a:graphicData uri="http://schemas.openxmlformats.org/drawingml/2006/table">
            <a:tbl>
              <a:tblPr/>
              <a:tblGrid>
                <a:gridCol w="1745783">
                  <a:extLst>
                    <a:ext uri="{9D8B030D-6E8A-4147-A177-3AD203B41FA5}">
                      <a16:colId xmlns:a16="http://schemas.microsoft.com/office/drawing/2014/main" val="4118010985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686112684"/>
                    </a:ext>
                  </a:extLst>
                </a:gridCol>
                <a:gridCol w="806618">
                  <a:extLst>
                    <a:ext uri="{9D8B030D-6E8A-4147-A177-3AD203B41FA5}">
                      <a16:colId xmlns:a16="http://schemas.microsoft.com/office/drawing/2014/main" val="1144307498"/>
                    </a:ext>
                  </a:extLst>
                </a:gridCol>
                <a:gridCol w="806618">
                  <a:extLst>
                    <a:ext uri="{9D8B030D-6E8A-4147-A177-3AD203B41FA5}">
                      <a16:colId xmlns:a16="http://schemas.microsoft.com/office/drawing/2014/main" val="2426472103"/>
                    </a:ext>
                  </a:extLst>
                </a:gridCol>
                <a:gridCol w="806618">
                  <a:extLst>
                    <a:ext uri="{9D8B030D-6E8A-4147-A177-3AD203B41FA5}">
                      <a16:colId xmlns:a16="http://schemas.microsoft.com/office/drawing/2014/main" val="2942304095"/>
                    </a:ext>
                  </a:extLst>
                </a:gridCol>
                <a:gridCol w="806618">
                  <a:extLst>
                    <a:ext uri="{9D8B030D-6E8A-4147-A177-3AD203B41FA5}">
                      <a16:colId xmlns:a16="http://schemas.microsoft.com/office/drawing/2014/main" val="3917553390"/>
                    </a:ext>
                  </a:extLst>
                </a:gridCol>
                <a:gridCol w="806618">
                  <a:extLst>
                    <a:ext uri="{9D8B030D-6E8A-4147-A177-3AD203B41FA5}">
                      <a16:colId xmlns:a16="http://schemas.microsoft.com/office/drawing/2014/main" val="2545172692"/>
                    </a:ext>
                  </a:extLst>
                </a:gridCol>
                <a:gridCol w="806618">
                  <a:extLst>
                    <a:ext uri="{9D8B030D-6E8A-4147-A177-3AD203B41FA5}">
                      <a16:colId xmlns:a16="http://schemas.microsoft.com/office/drawing/2014/main" val="2989082733"/>
                    </a:ext>
                  </a:extLst>
                </a:gridCol>
                <a:gridCol w="806618">
                  <a:extLst>
                    <a:ext uri="{9D8B030D-6E8A-4147-A177-3AD203B41FA5}">
                      <a16:colId xmlns:a16="http://schemas.microsoft.com/office/drawing/2014/main" val="2430382955"/>
                    </a:ext>
                  </a:extLst>
                </a:gridCol>
              </a:tblGrid>
              <a:tr h="23016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FR" sz="7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En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Tout à fait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Plutôt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 vraiment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 confiance du tout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Sans opinion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b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 CONFIANCE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29938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Ensemble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931063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PREFERENCE PARTISANE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7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265536"/>
                  </a:ext>
                </a:extLst>
              </a:tr>
              <a:tr h="120002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TOTAL GAUCHE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807296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La France insoumise (FI)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84152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Europe Ecologie Les Verts / Génération.s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908912"/>
                  </a:ext>
                </a:extLst>
              </a:tr>
              <a:tr h="1310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Le Parti Socialiste (PS)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367853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LREM ET ALLIES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770991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La République en marche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021963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TOTAL DROITE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4730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Les Républicains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203429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TOTAN RN / R!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011720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Le Rassemblement National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217822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Reconquête ! (d'Éric Zemmour)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342964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SANS PREFERENCE PARTISANE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267907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VOTE PRESIDENTIELLE 2022 (1ER TOUR)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883285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Jean-Luc MELENCHON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182317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Yannick JADOT*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987666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Emmanuel MACRON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79429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Valérie PECRESSE*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031702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Marine LE PEN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337589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Éric ZEMMOUR*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805286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Abstention, vote blanc ou nul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VOTE PRESIDENTIELLE 2022 (2ND TOUR)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112857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Emmanuel MACRON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703775"/>
                  </a:ext>
                </a:extLst>
              </a:tr>
              <a:tr h="1496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Marine LE PEN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681960"/>
                  </a:ext>
                </a:extLst>
              </a:tr>
              <a:tr h="154475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Abstention, vote blanc ou nul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9" name="Espace réservé du pied de page 1">
            <a:extLst>
              <a:ext uri="{FF2B5EF4-FFF2-40B4-BE49-F238E27FC236}">
                <a16:creationId xmlns:a16="http://schemas.microsoft.com/office/drawing/2014/main" id="{57F261AF-AD8B-4063-ADF9-6E7235F74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F3796DDE-001A-4401-871E-CD8CB29C83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CC9F5FB-0036-2833-78C1-99BE418D7DD6}"/>
              </a:ext>
            </a:extLst>
          </p:cNvPr>
          <p:cNvSpPr txBox="1"/>
          <p:nvPr/>
        </p:nvSpPr>
        <p:spPr>
          <a:xfrm>
            <a:off x="588195" y="4672033"/>
            <a:ext cx="311655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Résultats à interpréter avec prudence compte-tenu des effectifs de répondants</a:t>
            </a:r>
          </a:p>
        </p:txBody>
      </p:sp>
    </p:spTree>
    <p:extLst>
      <p:ext uri="{BB962C8B-B14F-4D97-AF65-F5344CB8AC3E}">
        <p14:creationId xmlns:p14="http://schemas.microsoft.com/office/powerpoint/2010/main" val="2621456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04502-DA53-43C1-8A4C-8CEB9478E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303" y="2621280"/>
            <a:ext cx="4545949" cy="675835"/>
          </a:xfrm>
        </p:spPr>
        <p:txBody>
          <a:bodyPr>
            <a:normAutofit fontScale="90000"/>
          </a:bodyPr>
          <a:lstStyle/>
          <a:p>
            <a:r>
              <a:rPr lang="fr-FR" sz="1800" b="1" dirty="0"/>
              <a:t>Le classement des personnalités</a:t>
            </a:r>
            <a:br>
              <a:rPr lang="fr-FR" sz="1800" b="1" dirty="0"/>
            </a:br>
            <a:r>
              <a:rPr lang="fr-FR" sz="1300" b="1" i="1" dirty="0"/>
              <a:t>Selon le vote au 1</a:t>
            </a:r>
            <a:r>
              <a:rPr lang="fr-FR" sz="1300" b="1" i="1" baseline="30000" dirty="0"/>
              <a:t>er</a:t>
            </a:r>
            <a:r>
              <a:rPr lang="fr-FR" sz="1300" b="1" i="1" dirty="0"/>
              <a:t> tour </a:t>
            </a:r>
            <a:br>
              <a:rPr lang="fr-FR" sz="1300" b="1" i="1" dirty="0"/>
            </a:br>
            <a:r>
              <a:rPr lang="fr-FR" sz="1300" b="1" i="1" dirty="0"/>
              <a:t>de L’élection présidentielle de 2022</a:t>
            </a:r>
            <a:endParaRPr lang="fr-FR" sz="1300" b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FA4D39-9318-4567-B203-FB8B6FADE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6303" y="3443653"/>
            <a:ext cx="4545949" cy="992879"/>
          </a:xfrm>
        </p:spPr>
        <p:txBody>
          <a:bodyPr>
            <a:normAutofit/>
          </a:bodyPr>
          <a:lstStyle/>
          <a:p>
            <a:r>
              <a:rPr lang="fr-FR" sz="900" dirty="0"/>
              <a:t>Ensemble des Français</a:t>
            </a:r>
          </a:p>
          <a:p>
            <a:r>
              <a:rPr lang="fr-FR" sz="900" dirty="0"/>
              <a:t>Auprès des électeurs de gauche et des écologistes</a:t>
            </a:r>
          </a:p>
          <a:p>
            <a:r>
              <a:rPr lang="fr-FR" sz="900" dirty="0"/>
              <a:t>Auprès des électeurs d’Emmanuel Macron</a:t>
            </a:r>
          </a:p>
          <a:p>
            <a:r>
              <a:rPr lang="fr-FR" sz="900" dirty="0"/>
              <a:t>Auprès des électeurs de Marine Le Pen et d'Éric Zemmour</a:t>
            </a:r>
          </a:p>
          <a:p>
            <a:r>
              <a:rPr lang="fr-FR" sz="900" dirty="0"/>
              <a:t>Auprès des abstentionnistes, des votes blancs et nuls et des non-inscrits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2FCD5F-77D1-44EE-ADB4-E0900DFAB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45652" y="4828495"/>
            <a:ext cx="553590" cy="273844"/>
          </a:xfrm>
        </p:spPr>
        <p:txBody>
          <a:bodyPr/>
          <a:lstStyle/>
          <a:p>
            <a:r>
              <a:rPr lang="fr-FR" dirty="0"/>
              <a:t>- </a:t>
            </a:r>
            <a:fld id="{2B6712A2-E25C-1C4A-A60C-A173422EC73C}" type="slidenum">
              <a:rPr lang="fr-FR" smtClean="0"/>
              <a:t>12</a:t>
            </a:fld>
            <a:r>
              <a:rPr lang="fr-FR" dirty="0"/>
              <a:t> -</a:t>
            </a:r>
          </a:p>
        </p:txBody>
      </p:sp>
      <p:sp>
        <p:nvSpPr>
          <p:cNvPr id="7" name="Espace réservé du pied de page 1">
            <a:extLst>
              <a:ext uri="{FF2B5EF4-FFF2-40B4-BE49-F238E27FC236}">
                <a16:creationId xmlns:a16="http://schemas.microsoft.com/office/drawing/2014/main" id="{C1EF3E57-8061-4B24-840F-9CCD6A568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15EFC245-A474-4559-854C-39A3D24978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2499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40564" y="0"/>
            <a:ext cx="8088923" cy="540565"/>
          </a:xfrm>
        </p:spPr>
        <p:txBody>
          <a:bodyPr/>
          <a:lstStyle/>
          <a:p>
            <a:r>
              <a:rPr lang="fr-FR" dirty="0"/>
              <a:t>Le classement des personnalités</a:t>
            </a:r>
            <a:br>
              <a:rPr lang="fr-FR" dirty="0"/>
            </a:br>
            <a:r>
              <a:rPr lang="fr-FR" sz="1400" b="0" i="1" dirty="0">
                <a:solidFill>
                  <a:srgbClr val="58585A"/>
                </a:solidFill>
              </a:rPr>
              <a:t>Ensemble des Français</a:t>
            </a:r>
            <a:endParaRPr lang="fr-FR" dirty="0">
              <a:solidFill>
                <a:srgbClr val="F7941D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13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517135B-0251-4ED0-A4DB-E87512279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942FD5-79BC-4264-B0F5-C063BA08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C4B561A1-7EEF-41DA-BF74-BB9296C7A51B}"/>
              </a:ext>
            </a:extLst>
          </p:cNvPr>
          <p:cNvSpPr txBox="1">
            <a:spLocks/>
          </p:cNvSpPr>
          <p:nvPr/>
        </p:nvSpPr>
        <p:spPr>
          <a:xfrm>
            <a:off x="561345" y="548131"/>
            <a:ext cx="6921392" cy="40589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457200" rtl="0" eaLnBrk="1" latinLnBrk="0" hangingPunct="1">
              <a:spcBef>
                <a:spcPct val="20000"/>
              </a:spcBef>
              <a:buSzPct val="130000"/>
              <a:buFontTx/>
              <a:buBlip>
                <a:blip r:embed="rId3" r:link="rId4"/>
              </a:buBlip>
              <a:defRPr sz="1000" b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Question : Pour chacune des personnalités suivantes, indiquez si vous en avez une image positive ou une image négative ? </a:t>
            </a:r>
          </a:p>
          <a:p>
            <a:pPr marL="0" indent="0">
              <a:buNone/>
            </a:pPr>
            <a:r>
              <a:rPr lang="fr-FR" b="1" i="1" dirty="0">
                <a:solidFill>
                  <a:srgbClr val="F7941D"/>
                </a:solidFill>
              </a:rPr>
              <a:t>En %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A36029D1-72D9-47ED-A2C9-082E97DEB0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5016010"/>
              </p:ext>
            </p:extLst>
          </p:nvPr>
        </p:nvGraphicFramePr>
        <p:xfrm>
          <a:off x="-362162" y="695646"/>
          <a:ext cx="7944272" cy="4217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06A203-60EC-45CC-8AC4-A09D99C48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506530"/>
              </p:ext>
            </p:extLst>
          </p:nvPr>
        </p:nvGraphicFramePr>
        <p:xfrm>
          <a:off x="7460944" y="755649"/>
          <a:ext cx="399834" cy="4072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1076292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6704969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9235297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908308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0609678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114179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1758717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9385918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21207730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6429FB48-672F-47D7-B1CC-8D2F0B851ACC}"/>
              </a:ext>
            </a:extLst>
          </p:cNvPr>
          <p:cNvSpPr txBox="1"/>
          <p:nvPr/>
        </p:nvSpPr>
        <p:spPr>
          <a:xfrm>
            <a:off x="7027354" y="493116"/>
            <a:ext cx="1267014" cy="30777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700" b="1" dirty="0">
                <a:solidFill>
                  <a:srgbClr val="159443"/>
                </a:solidFill>
              </a:rPr>
              <a:t>S/T</a:t>
            </a:r>
          </a:p>
          <a:p>
            <a:pPr algn="ctr"/>
            <a:r>
              <a:rPr lang="fr-FR" sz="700" b="1" dirty="0">
                <a:solidFill>
                  <a:srgbClr val="159443"/>
                </a:solidFill>
              </a:rPr>
              <a:t>« Positive »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BA10033-8CCE-0133-FFEA-24FEA4456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271452"/>
              </p:ext>
            </p:extLst>
          </p:nvPr>
        </p:nvGraphicFramePr>
        <p:xfrm>
          <a:off x="8012858" y="752299"/>
          <a:ext cx="399834" cy="4072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+4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+7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+1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NP*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+1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+2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+1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+4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+5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+1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+2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+2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1076292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+2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+4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NP*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NP*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=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6704969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9235297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NP*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+1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9908308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-8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0609678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NP*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14179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NP*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1758717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NP*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9385918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b"/>
                      <a:r>
                        <a:rPr lang="fr-FR" sz="650" b="1" i="1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-3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21207730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0A83099-C529-76B0-1C3D-48E6D8B713F0}"/>
              </a:ext>
            </a:extLst>
          </p:cNvPr>
          <p:cNvSpPr txBox="1"/>
          <p:nvPr/>
        </p:nvSpPr>
        <p:spPr>
          <a:xfrm>
            <a:off x="7579268" y="566202"/>
            <a:ext cx="1267014" cy="20005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700" b="1" dirty="0">
                <a:solidFill>
                  <a:schemeClr val="tx2"/>
                </a:solidFill>
              </a:rPr>
              <a:t>EVOLUTION</a:t>
            </a:r>
          </a:p>
        </p:txBody>
      </p:sp>
    </p:spTree>
    <p:extLst>
      <p:ext uri="{BB962C8B-B14F-4D97-AF65-F5344CB8AC3E}">
        <p14:creationId xmlns:p14="http://schemas.microsoft.com/office/powerpoint/2010/main" val="3224420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40564" y="0"/>
            <a:ext cx="8088923" cy="540565"/>
          </a:xfrm>
        </p:spPr>
        <p:txBody>
          <a:bodyPr/>
          <a:lstStyle/>
          <a:p>
            <a:r>
              <a:rPr lang="fr-FR" dirty="0"/>
              <a:t>Le classement des personnalités</a:t>
            </a:r>
            <a:br>
              <a:rPr lang="fr-FR" dirty="0"/>
            </a:br>
            <a:r>
              <a:rPr lang="fr-FR" sz="1400" b="0" i="1" dirty="0">
                <a:solidFill>
                  <a:srgbClr val="58585A"/>
                </a:solidFill>
              </a:rPr>
              <a:t>Ensemble des électeurs de gauche et des écologistes</a:t>
            </a:r>
            <a:endParaRPr lang="fr-FR" dirty="0">
              <a:solidFill>
                <a:srgbClr val="F7941D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14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517135B-0251-4ED0-A4DB-E87512279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942FD5-79BC-4264-B0F5-C063BA08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C4B561A1-7EEF-41DA-BF74-BB9296C7A51B}"/>
              </a:ext>
            </a:extLst>
          </p:cNvPr>
          <p:cNvSpPr txBox="1">
            <a:spLocks/>
          </p:cNvSpPr>
          <p:nvPr/>
        </p:nvSpPr>
        <p:spPr>
          <a:xfrm>
            <a:off x="561345" y="548131"/>
            <a:ext cx="6921392" cy="40589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457200" rtl="0" eaLnBrk="1" latinLnBrk="0" hangingPunct="1">
              <a:spcBef>
                <a:spcPct val="20000"/>
              </a:spcBef>
              <a:buSzPct val="130000"/>
              <a:buFontTx/>
              <a:buBlip>
                <a:blip r:embed="rId3" r:link="rId4"/>
              </a:buBlip>
              <a:defRPr sz="1000" b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Question : Pour chacune des personnalités suivantes, indiquez si vous en avez une image positive ou une image négative ? </a:t>
            </a:r>
          </a:p>
          <a:p>
            <a:pPr marL="0" indent="0">
              <a:buNone/>
            </a:pPr>
            <a:r>
              <a:rPr lang="fr-FR" b="1" i="1" dirty="0">
                <a:solidFill>
                  <a:srgbClr val="F7941D"/>
                </a:solidFill>
              </a:rPr>
              <a:t>En %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A36029D1-72D9-47ED-A2C9-082E97DEB0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3315359"/>
              </p:ext>
            </p:extLst>
          </p:nvPr>
        </p:nvGraphicFramePr>
        <p:xfrm>
          <a:off x="-362162" y="695646"/>
          <a:ext cx="7944272" cy="4217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06A203-60EC-45CC-8AC4-A09D99C48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413099"/>
              </p:ext>
            </p:extLst>
          </p:nvPr>
        </p:nvGraphicFramePr>
        <p:xfrm>
          <a:off x="7460944" y="755649"/>
          <a:ext cx="399834" cy="4072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1076292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6704969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908308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06096783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1141790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17587172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93859187"/>
                  </a:ext>
                </a:extLst>
              </a:tr>
              <a:tr h="1131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21207730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6429FB48-672F-47D7-B1CC-8D2F0B851ACC}"/>
              </a:ext>
            </a:extLst>
          </p:cNvPr>
          <p:cNvSpPr txBox="1"/>
          <p:nvPr/>
        </p:nvSpPr>
        <p:spPr>
          <a:xfrm>
            <a:off x="7027354" y="493116"/>
            <a:ext cx="1267014" cy="30777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700" b="1" dirty="0">
                <a:solidFill>
                  <a:srgbClr val="159443"/>
                </a:solidFill>
              </a:rPr>
              <a:t>S/T</a:t>
            </a:r>
          </a:p>
          <a:p>
            <a:pPr algn="ctr"/>
            <a:r>
              <a:rPr lang="fr-FR" sz="700" b="1" dirty="0">
                <a:solidFill>
                  <a:srgbClr val="159443"/>
                </a:solidFill>
              </a:rPr>
              <a:t>« Positive »</a:t>
            </a:r>
          </a:p>
        </p:txBody>
      </p:sp>
    </p:spTree>
    <p:extLst>
      <p:ext uri="{BB962C8B-B14F-4D97-AF65-F5344CB8AC3E}">
        <p14:creationId xmlns:p14="http://schemas.microsoft.com/office/powerpoint/2010/main" val="4035570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40564" y="0"/>
            <a:ext cx="8088923" cy="540565"/>
          </a:xfrm>
        </p:spPr>
        <p:txBody>
          <a:bodyPr/>
          <a:lstStyle/>
          <a:p>
            <a:r>
              <a:rPr lang="fr-FR" dirty="0"/>
              <a:t>Le classement des personnalités</a:t>
            </a:r>
            <a:br>
              <a:rPr lang="fr-FR" dirty="0"/>
            </a:br>
            <a:r>
              <a:rPr lang="fr-FR" sz="1400" b="0" i="1" dirty="0">
                <a:solidFill>
                  <a:srgbClr val="58585A"/>
                </a:solidFill>
              </a:rPr>
              <a:t>Ensemble des électeurs d’Emmanuel Macron</a:t>
            </a:r>
            <a:endParaRPr lang="fr-FR" dirty="0">
              <a:solidFill>
                <a:srgbClr val="F7941D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15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517135B-0251-4ED0-A4DB-E87512279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942FD5-79BC-4264-B0F5-C063BA08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C4B561A1-7EEF-41DA-BF74-BB9296C7A51B}"/>
              </a:ext>
            </a:extLst>
          </p:cNvPr>
          <p:cNvSpPr txBox="1">
            <a:spLocks/>
          </p:cNvSpPr>
          <p:nvPr/>
        </p:nvSpPr>
        <p:spPr>
          <a:xfrm>
            <a:off x="561345" y="548131"/>
            <a:ext cx="6921392" cy="40589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457200" rtl="0" eaLnBrk="1" latinLnBrk="0" hangingPunct="1">
              <a:spcBef>
                <a:spcPct val="20000"/>
              </a:spcBef>
              <a:buSzPct val="130000"/>
              <a:buFontTx/>
              <a:buBlip>
                <a:blip r:embed="rId3" r:link="rId4"/>
              </a:buBlip>
              <a:defRPr sz="1000" b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Question : Pour chacune des personnalités suivantes, indiquez si vous en avez une image positive ou une image négative ? </a:t>
            </a:r>
          </a:p>
          <a:p>
            <a:pPr marL="0" indent="0">
              <a:buNone/>
            </a:pPr>
            <a:r>
              <a:rPr lang="fr-FR" b="1" i="1" dirty="0">
                <a:solidFill>
                  <a:srgbClr val="F7941D"/>
                </a:solidFill>
              </a:rPr>
              <a:t>En %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A36029D1-72D9-47ED-A2C9-082E97DEB0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0654314"/>
              </p:ext>
            </p:extLst>
          </p:nvPr>
        </p:nvGraphicFramePr>
        <p:xfrm>
          <a:off x="-362162" y="695646"/>
          <a:ext cx="7944272" cy="4217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06A203-60EC-45CC-8AC4-A09D99C48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95040"/>
              </p:ext>
            </p:extLst>
          </p:nvPr>
        </p:nvGraphicFramePr>
        <p:xfrm>
          <a:off x="7460944" y="768350"/>
          <a:ext cx="399834" cy="4089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10762921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67049697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92352975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9083080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06096783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1141790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17587172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93859187"/>
                  </a:ext>
                </a:extLst>
              </a:tr>
              <a:tr h="11359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21207730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6429FB48-672F-47D7-B1CC-8D2F0B851ACC}"/>
              </a:ext>
            </a:extLst>
          </p:cNvPr>
          <p:cNvSpPr txBox="1"/>
          <p:nvPr/>
        </p:nvSpPr>
        <p:spPr>
          <a:xfrm>
            <a:off x="7027354" y="493116"/>
            <a:ext cx="1267014" cy="30777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700" b="1" dirty="0">
                <a:solidFill>
                  <a:srgbClr val="159443"/>
                </a:solidFill>
              </a:rPr>
              <a:t>S/T</a:t>
            </a:r>
          </a:p>
          <a:p>
            <a:pPr algn="ctr"/>
            <a:r>
              <a:rPr lang="fr-FR" sz="700" b="1" dirty="0">
                <a:solidFill>
                  <a:srgbClr val="159443"/>
                </a:solidFill>
              </a:rPr>
              <a:t>« Positive »</a:t>
            </a:r>
          </a:p>
        </p:txBody>
      </p:sp>
    </p:spTree>
    <p:extLst>
      <p:ext uri="{BB962C8B-B14F-4D97-AF65-F5344CB8AC3E}">
        <p14:creationId xmlns:p14="http://schemas.microsoft.com/office/powerpoint/2010/main" val="608554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40564" y="0"/>
            <a:ext cx="8088923" cy="540565"/>
          </a:xfrm>
        </p:spPr>
        <p:txBody>
          <a:bodyPr/>
          <a:lstStyle/>
          <a:p>
            <a:r>
              <a:rPr lang="fr-FR" dirty="0"/>
              <a:t>Le classement des personnalités</a:t>
            </a:r>
            <a:br>
              <a:rPr lang="fr-FR" dirty="0"/>
            </a:br>
            <a:r>
              <a:rPr lang="fr-FR" sz="1400" b="0" i="1" dirty="0">
                <a:solidFill>
                  <a:srgbClr val="58585A"/>
                </a:solidFill>
              </a:rPr>
              <a:t>Ensemble des électeurs de Marine Le Pen et d'Éric Zemmour</a:t>
            </a:r>
            <a:endParaRPr lang="fr-FR" dirty="0">
              <a:solidFill>
                <a:srgbClr val="F7941D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16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517135B-0251-4ED0-A4DB-E87512279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942FD5-79BC-4264-B0F5-C063BA08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C4B561A1-7EEF-41DA-BF74-BB9296C7A51B}"/>
              </a:ext>
            </a:extLst>
          </p:cNvPr>
          <p:cNvSpPr txBox="1">
            <a:spLocks/>
          </p:cNvSpPr>
          <p:nvPr/>
        </p:nvSpPr>
        <p:spPr>
          <a:xfrm>
            <a:off x="561345" y="548131"/>
            <a:ext cx="6921392" cy="40589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457200" rtl="0" eaLnBrk="1" latinLnBrk="0" hangingPunct="1">
              <a:spcBef>
                <a:spcPct val="20000"/>
              </a:spcBef>
              <a:buSzPct val="130000"/>
              <a:buFontTx/>
              <a:buBlip>
                <a:blip r:embed="rId3" r:link="rId4"/>
              </a:buBlip>
              <a:defRPr sz="1000" b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Question : Pour chacune des personnalités suivantes, indiquez si vous en avez une image positive ou une image négative ? </a:t>
            </a:r>
          </a:p>
          <a:p>
            <a:pPr marL="0" indent="0">
              <a:buNone/>
            </a:pPr>
            <a:r>
              <a:rPr lang="fr-FR" b="1" i="1" dirty="0">
                <a:solidFill>
                  <a:srgbClr val="F7941D"/>
                </a:solidFill>
              </a:rPr>
              <a:t>En %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A36029D1-72D9-47ED-A2C9-082E97DEB0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798248"/>
              </p:ext>
            </p:extLst>
          </p:nvPr>
        </p:nvGraphicFramePr>
        <p:xfrm>
          <a:off x="-362162" y="695646"/>
          <a:ext cx="7944272" cy="4217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06A203-60EC-45CC-8AC4-A09D99C48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510722"/>
              </p:ext>
            </p:extLst>
          </p:nvPr>
        </p:nvGraphicFramePr>
        <p:xfrm>
          <a:off x="7460944" y="774700"/>
          <a:ext cx="399834" cy="40893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10762921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67049697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92352975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9083080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06096783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1141790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17587172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93859187"/>
                  </a:ext>
                </a:extLst>
              </a:tr>
              <a:tr h="11359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21207730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6429FB48-672F-47D7-B1CC-8D2F0B851ACC}"/>
              </a:ext>
            </a:extLst>
          </p:cNvPr>
          <p:cNvSpPr txBox="1"/>
          <p:nvPr/>
        </p:nvSpPr>
        <p:spPr>
          <a:xfrm>
            <a:off x="7027354" y="493116"/>
            <a:ext cx="1267014" cy="30777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700" b="1" dirty="0">
                <a:solidFill>
                  <a:srgbClr val="159443"/>
                </a:solidFill>
              </a:rPr>
              <a:t>S/T</a:t>
            </a:r>
          </a:p>
          <a:p>
            <a:pPr algn="ctr"/>
            <a:r>
              <a:rPr lang="fr-FR" sz="700" b="1" dirty="0">
                <a:solidFill>
                  <a:srgbClr val="159443"/>
                </a:solidFill>
              </a:rPr>
              <a:t>« Positive »</a:t>
            </a:r>
          </a:p>
        </p:txBody>
      </p:sp>
    </p:spTree>
    <p:extLst>
      <p:ext uri="{BB962C8B-B14F-4D97-AF65-F5344CB8AC3E}">
        <p14:creationId xmlns:p14="http://schemas.microsoft.com/office/powerpoint/2010/main" val="84529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40564" y="0"/>
            <a:ext cx="8088923" cy="540565"/>
          </a:xfrm>
        </p:spPr>
        <p:txBody>
          <a:bodyPr/>
          <a:lstStyle/>
          <a:p>
            <a:r>
              <a:rPr lang="fr-FR" dirty="0"/>
              <a:t>Le classement des personnalités</a:t>
            </a:r>
            <a:br>
              <a:rPr lang="fr-FR" dirty="0"/>
            </a:br>
            <a:r>
              <a:rPr lang="fr-FR" sz="1400" b="0" i="1" dirty="0">
                <a:solidFill>
                  <a:srgbClr val="58585A"/>
                </a:solidFill>
              </a:rPr>
              <a:t>Ensemble des abstentionnistes, des votes blancs et nuls et des non-inscrits</a:t>
            </a:r>
            <a:endParaRPr lang="fr-FR" dirty="0">
              <a:solidFill>
                <a:srgbClr val="F7941D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17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517135B-0251-4ED0-A4DB-E87512279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942FD5-79BC-4264-B0F5-C063BA08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C4B561A1-7EEF-41DA-BF74-BB9296C7A51B}"/>
              </a:ext>
            </a:extLst>
          </p:cNvPr>
          <p:cNvSpPr txBox="1">
            <a:spLocks/>
          </p:cNvSpPr>
          <p:nvPr/>
        </p:nvSpPr>
        <p:spPr>
          <a:xfrm>
            <a:off x="561345" y="548131"/>
            <a:ext cx="6921392" cy="40589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457200" rtl="0" eaLnBrk="1" latinLnBrk="0" hangingPunct="1">
              <a:spcBef>
                <a:spcPct val="20000"/>
              </a:spcBef>
              <a:buSzPct val="130000"/>
              <a:buFontTx/>
              <a:buBlip>
                <a:blip r:embed="rId3" r:link="rId4"/>
              </a:buBlip>
              <a:defRPr sz="1000" b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Question : Pour chacune des personnalités suivantes, indiquez si vous en avez une image positive ou une image négative ? </a:t>
            </a:r>
          </a:p>
          <a:p>
            <a:pPr marL="0" indent="0">
              <a:buNone/>
            </a:pPr>
            <a:r>
              <a:rPr lang="fr-FR" b="1" i="1" dirty="0">
                <a:solidFill>
                  <a:srgbClr val="F7941D"/>
                </a:solidFill>
              </a:rPr>
              <a:t>En %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A36029D1-72D9-47ED-A2C9-082E97DEB0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635470"/>
              </p:ext>
            </p:extLst>
          </p:nvPr>
        </p:nvGraphicFramePr>
        <p:xfrm>
          <a:off x="-362162" y="695646"/>
          <a:ext cx="7944272" cy="4217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06A203-60EC-45CC-8AC4-A09D99C48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614636"/>
              </p:ext>
            </p:extLst>
          </p:nvPr>
        </p:nvGraphicFramePr>
        <p:xfrm>
          <a:off x="7460944" y="761998"/>
          <a:ext cx="399834" cy="41020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10762921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67049697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92352975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9083080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06096783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1141790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17587172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93859187"/>
                  </a:ext>
                </a:extLst>
              </a:tr>
              <a:tr h="1139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5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21207730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6429FB48-672F-47D7-B1CC-8D2F0B851ACC}"/>
              </a:ext>
            </a:extLst>
          </p:cNvPr>
          <p:cNvSpPr txBox="1"/>
          <p:nvPr/>
        </p:nvSpPr>
        <p:spPr>
          <a:xfrm>
            <a:off x="7027354" y="493116"/>
            <a:ext cx="1267014" cy="30777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700" b="1" dirty="0">
                <a:solidFill>
                  <a:srgbClr val="159443"/>
                </a:solidFill>
              </a:rPr>
              <a:t>S/T</a:t>
            </a:r>
          </a:p>
          <a:p>
            <a:pPr algn="ctr"/>
            <a:r>
              <a:rPr lang="fr-FR" sz="700" b="1" dirty="0">
                <a:solidFill>
                  <a:srgbClr val="159443"/>
                </a:solidFill>
              </a:rPr>
              <a:t>« Positive »</a:t>
            </a:r>
          </a:p>
        </p:txBody>
      </p:sp>
    </p:spTree>
    <p:extLst>
      <p:ext uri="{BB962C8B-B14F-4D97-AF65-F5344CB8AC3E}">
        <p14:creationId xmlns:p14="http://schemas.microsoft.com/office/powerpoint/2010/main" val="743532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5903E7B-619D-4CCC-9137-635249F3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18</a:t>
            </a:fld>
            <a:r>
              <a:rPr lang="fr-FR"/>
              <a:t> -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813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4295205" y="4811878"/>
            <a:ext cx="553590" cy="273844"/>
          </a:xfrm>
        </p:spPr>
        <p:txBody>
          <a:bodyPr/>
          <a:lstStyle/>
          <a:p>
            <a:r>
              <a:rPr lang="fr-FR" dirty="0"/>
              <a:t>- </a:t>
            </a:r>
            <a:fld id="{2B6712A2-E25C-1C4A-A60C-A173422EC73C}" type="slidenum">
              <a:rPr lang="fr-FR" smtClean="0"/>
              <a:t>2</a:t>
            </a:fld>
            <a:r>
              <a:rPr lang="fr-FR" dirty="0"/>
              <a:t> -</a:t>
            </a:r>
          </a:p>
        </p:txBody>
      </p:sp>
      <p:sp>
        <p:nvSpPr>
          <p:cNvPr id="26" name="Titre 4">
            <a:extLst>
              <a:ext uri="{FF2B5EF4-FFF2-40B4-BE49-F238E27FC236}">
                <a16:creationId xmlns:a16="http://schemas.microsoft.com/office/drawing/2014/main" id="{132095E7-0B1E-43E8-953C-3D245FF20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564" y="288192"/>
            <a:ext cx="8088923" cy="329325"/>
          </a:xfrm>
        </p:spPr>
        <p:txBody>
          <a:bodyPr/>
          <a:lstStyle/>
          <a:p>
            <a:r>
              <a:rPr lang="en-US" dirty="0">
                <a:solidFill>
                  <a:srgbClr val="F7941D"/>
                </a:solidFill>
              </a:rPr>
              <a:t>Fiche technique</a:t>
            </a:r>
          </a:p>
        </p:txBody>
      </p:sp>
      <p:sp>
        <p:nvSpPr>
          <p:cNvPr id="27" name="Espace réservé du contenu 1">
            <a:extLst>
              <a:ext uri="{FF2B5EF4-FFF2-40B4-BE49-F238E27FC236}">
                <a16:creationId xmlns:a16="http://schemas.microsoft.com/office/drawing/2014/main" id="{8B3DDAAC-837D-42CE-8483-944A6B505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207" y="1203068"/>
            <a:ext cx="7803336" cy="401841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fr-FR" sz="1400" b="1" dirty="0">
                <a:solidFill>
                  <a:srgbClr val="F7941D"/>
                </a:solidFill>
                <a:ea typeface="+mj-ea"/>
              </a:rPr>
              <a:t>Interrogation</a:t>
            </a:r>
          </a:p>
        </p:txBody>
      </p:sp>
      <p:sp>
        <p:nvSpPr>
          <p:cNvPr id="28" name="Espace réservé du contenu 1">
            <a:extLst>
              <a:ext uri="{FF2B5EF4-FFF2-40B4-BE49-F238E27FC236}">
                <a16:creationId xmlns:a16="http://schemas.microsoft.com/office/drawing/2014/main" id="{1BE10FD9-82A4-400B-9DEA-6CB2D93ADF71}"/>
              </a:ext>
            </a:extLst>
          </p:cNvPr>
          <p:cNvSpPr txBox="1">
            <a:spLocks/>
          </p:cNvSpPr>
          <p:nvPr/>
        </p:nvSpPr>
        <p:spPr>
          <a:xfrm>
            <a:off x="893754" y="1470277"/>
            <a:ext cx="7803336" cy="419162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Autofit/>
          </a:bodyPr>
          <a:lstStyle>
            <a:lvl1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Font typeface="Wingdings" charset="2"/>
              <a:buAutoNum type="arabicPlain"/>
              <a:defRPr sz="1200" b="0" i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Wingdings" charset="2"/>
              <a:buAutoNum type="arabicPlain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Arial"/>
              <a:buChar char="•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FR" sz="1200" dirty="0"/>
              <a:t>Echantillon de </a:t>
            </a:r>
            <a:r>
              <a:rPr lang="fr-FR" b="1" dirty="0">
                <a:solidFill>
                  <a:schemeClr val="tx2"/>
                </a:solidFill>
              </a:rPr>
              <a:t>1 000 </a:t>
            </a:r>
            <a:r>
              <a:rPr lang="fr-FR" sz="1200" dirty="0"/>
              <a:t>personnes représentatif de la population française âgée de 18 ans et plus.</a:t>
            </a:r>
            <a:endParaRPr lang="fr-FR" sz="1200" b="1" dirty="0">
              <a:ea typeface="+mj-ea"/>
            </a:endParaRPr>
          </a:p>
        </p:txBody>
      </p:sp>
      <p:sp>
        <p:nvSpPr>
          <p:cNvPr id="30" name="Espace réservé du contenu 1">
            <a:extLst>
              <a:ext uri="{FF2B5EF4-FFF2-40B4-BE49-F238E27FC236}">
                <a16:creationId xmlns:a16="http://schemas.microsoft.com/office/drawing/2014/main" id="{E84B3DC7-AD59-4B11-8E76-2C10953C4094}"/>
              </a:ext>
            </a:extLst>
          </p:cNvPr>
          <p:cNvSpPr txBox="1">
            <a:spLocks/>
          </p:cNvSpPr>
          <p:nvPr/>
        </p:nvSpPr>
        <p:spPr>
          <a:xfrm>
            <a:off x="641565" y="2215350"/>
            <a:ext cx="7803336" cy="401841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Autofit/>
          </a:bodyPr>
          <a:lstStyle>
            <a:lvl1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Font typeface="Wingdings" charset="2"/>
              <a:buAutoNum type="arabicPlain"/>
              <a:defRPr sz="1200" b="0" i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Wingdings" charset="2"/>
              <a:buAutoNum type="arabicPlain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Arial"/>
              <a:buChar char="•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buSzPct val="130000"/>
              <a:buNone/>
              <a:defRPr/>
            </a:pPr>
            <a:r>
              <a:rPr lang="fr-FR" sz="1400" b="1" dirty="0">
                <a:solidFill>
                  <a:srgbClr val="F7941D"/>
                </a:solidFill>
                <a:ea typeface="+mj-ea"/>
              </a:rPr>
              <a:t>Constitution de l’échantillon</a:t>
            </a:r>
          </a:p>
        </p:txBody>
      </p:sp>
      <p:sp>
        <p:nvSpPr>
          <p:cNvPr id="31" name="Espace réservé du contenu 1">
            <a:extLst>
              <a:ext uri="{FF2B5EF4-FFF2-40B4-BE49-F238E27FC236}">
                <a16:creationId xmlns:a16="http://schemas.microsoft.com/office/drawing/2014/main" id="{FE0FCA8F-1DA5-4DD7-A449-73E026A9C2B6}"/>
              </a:ext>
            </a:extLst>
          </p:cNvPr>
          <p:cNvSpPr txBox="1">
            <a:spLocks/>
          </p:cNvSpPr>
          <p:nvPr/>
        </p:nvSpPr>
        <p:spPr>
          <a:xfrm>
            <a:off x="893754" y="2560278"/>
            <a:ext cx="7568025" cy="401841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Autofit/>
          </a:bodyPr>
          <a:lstStyle>
            <a:lvl1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Font typeface="Wingdings" charset="2"/>
              <a:buAutoNum type="arabicPlain"/>
              <a:defRPr sz="1200" b="0" i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Wingdings" charset="2"/>
              <a:buAutoNum type="arabicPlain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Arial"/>
              <a:buChar char="•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fr-FR" sz="1200" dirty="0"/>
              <a:t>La représentativité de l’échantillon a été assurée selon la </a:t>
            </a:r>
            <a:r>
              <a:rPr lang="fr-FR" sz="1200" b="1" dirty="0"/>
              <a:t>méthode des quotas </a:t>
            </a:r>
            <a:r>
              <a:rPr lang="fr-FR" sz="1200" dirty="0"/>
              <a:t>appliquée aux variables suivantes : sexe, âge et profession de l’interviewé après stratification par région et catégorie d’agglomération.</a:t>
            </a:r>
            <a:endParaRPr lang="fr-FR" sz="1200" b="1" dirty="0">
              <a:solidFill>
                <a:srgbClr val="F29E00"/>
              </a:solidFill>
              <a:ea typeface="+mj-ea"/>
            </a:endParaRPr>
          </a:p>
        </p:txBody>
      </p:sp>
      <p:sp>
        <p:nvSpPr>
          <p:cNvPr id="33" name="Espace réservé du contenu 1">
            <a:extLst>
              <a:ext uri="{FF2B5EF4-FFF2-40B4-BE49-F238E27FC236}">
                <a16:creationId xmlns:a16="http://schemas.microsoft.com/office/drawing/2014/main" id="{E3B78790-E936-4583-BECA-C04441ECE261}"/>
              </a:ext>
            </a:extLst>
          </p:cNvPr>
          <p:cNvSpPr txBox="1">
            <a:spLocks/>
          </p:cNvSpPr>
          <p:nvPr/>
        </p:nvSpPr>
        <p:spPr>
          <a:xfrm>
            <a:off x="648492" y="3441713"/>
            <a:ext cx="7803336" cy="401841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Autofit/>
          </a:bodyPr>
          <a:lstStyle>
            <a:lvl1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Font typeface="Wingdings" charset="2"/>
              <a:buAutoNum type="arabicPlain"/>
              <a:defRPr sz="1200" b="0" i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Wingdings" charset="2"/>
              <a:buAutoNum type="arabicPlain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Arial"/>
              <a:buChar char="•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fontAlgn="auto">
              <a:spcBef>
                <a:spcPct val="0"/>
              </a:spcBef>
              <a:spcAft>
                <a:spcPts val="0"/>
              </a:spcAft>
              <a:buClrTx/>
              <a:buSzPct val="130000"/>
              <a:buNone/>
              <a:tabLst/>
              <a:defRPr/>
            </a:pPr>
            <a:r>
              <a:rPr lang="fr-FR" sz="1400" b="1" dirty="0">
                <a:solidFill>
                  <a:srgbClr val="F7941D"/>
                </a:solidFill>
                <a:ea typeface="+mj-ea"/>
              </a:rPr>
              <a:t>Mode de recueil et dates de terrain</a:t>
            </a:r>
          </a:p>
        </p:txBody>
      </p:sp>
      <p:sp>
        <p:nvSpPr>
          <p:cNvPr id="34" name="Espace réservé du contenu 1">
            <a:extLst>
              <a:ext uri="{FF2B5EF4-FFF2-40B4-BE49-F238E27FC236}">
                <a16:creationId xmlns:a16="http://schemas.microsoft.com/office/drawing/2014/main" id="{FC9B7CC1-8B10-470B-9479-35CD7ED0340C}"/>
              </a:ext>
            </a:extLst>
          </p:cNvPr>
          <p:cNvSpPr txBox="1">
            <a:spLocks/>
          </p:cNvSpPr>
          <p:nvPr/>
        </p:nvSpPr>
        <p:spPr>
          <a:xfrm>
            <a:off x="934039" y="3772501"/>
            <a:ext cx="7803336" cy="375333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Autofit/>
          </a:bodyPr>
          <a:lstStyle>
            <a:lvl1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Font typeface="Wingdings" charset="2"/>
              <a:buAutoNum type="arabicPlain"/>
              <a:defRPr sz="1200" b="0" i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Wingdings" charset="2"/>
              <a:buAutoNum type="arabicPlain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228600" indent="-228600" algn="l" defTabSz="457200" rtl="0" eaLnBrk="1" latinLnBrk="0" hangingPunct="1">
              <a:lnSpc>
                <a:spcPct val="140000"/>
              </a:lnSpc>
              <a:spcBef>
                <a:spcPct val="20000"/>
              </a:spcBef>
              <a:buClr>
                <a:srgbClr val="F29E00"/>
              </a:buClr>
              <a:buSzPct val="100000"/>
              <a:buFont typeface="Arial"/>
              <a:buChar char="•"/>
              <a:defRPr sz="12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2286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charset="2"/>
              <a:buAutoNum type="arabicPlain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FR" sz="1200" dirty="0"/>
              <a:t>Interrogation par Internet du </a:t>
            </a:r>
            <a:r>
              <a:rPr lang="fr-FR" sz="1200" b="1" dirty="0"/>
              <a:t>3 au </a:t>
            </a:r>
            <a:r>
              <a:rPr lang="fr-FR" b="1" dirty="0"/>
              <a:t>4</a:t>
            </a:r>
            <a:r>
              <a:rPr lang="fr-FR" sz="1200" b="1" dirty="0"/>
              <a:t> mai 2022</a:t>
            </a:r>
            <a:r>
              <a:rPr lang="fr-FR" sz="1200" dirty="0"/>
              <a:t>.</a:t>
            </a:r>
            <a:endParaRPr lang="fr-FR" sz="1200" b="1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fr-FR" sz="1200" b="1" dirty="0">
              <a:solidFill>
                <a:srgbClr val="F29E00"/>
              </a:solidFill>
              <a:ea typeface="+mj-ea"/>
            </a:endParaRP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8258D6FF-9FD9-4786-BB29-424AAA705C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67" y="3843554"/>
            <a:ext cx="223817" cy="248686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E89023A8-2129-4D2C-B62E-4D4FC1F19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099" y="2590028"/>
            <a:ext cx="223817" cy="248686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8277669D-88FC-46B9-A972-1741755AE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95" y="1536132"/>
            <a:ext cx="223817" cy="248686"/>
          </a:xfrm>
          <a:prstGeom prst="rect">
            <a:avLst/>
          </a:prstGeom>
        </p:spPr>
      </p:pic>
      <p:sp>
        <p:nvSpPr>
          <p:cNvPr id="19" name="Espace réservé du pied de page 1">
            <a:extLst>
              <a:ext uri="{FF2B5EF4-FFF2-40B4-BE49-F238E27FC236}">
                <a16:creationId xmlns:a16="http://schemas.microsoft.com/office/drawing/2014/main" id="{7C9B16A6-B288-4581-A03A-73816CE7B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23" name="Espace réservé de la date 2">
            <a:extLst>
              <a:ext uri="{FF2B5EF4-FFF2-40B4-BE49-F238E27FC236}">
                <a16:creationId xmlns:a16="http://schemas.microsoft.com/office/drawing/2014/main" id="{4AC3C3A0-CCA5-4CCA-9794-677995C04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2035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4295205" y="4811878"/>
            <a:ext cx="553590" cy="273844"/>
          </a:xfrm>
        </p:spPr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3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26" name="Titre 4">
            <a:extLst>
              <a:ext uri="{FF2B5EF4-FFF2-40B4-BE49-F238E27FC236}">
                <a16:creationId xmlns:a16="http://schemas.microsoft.com/office/drawing/2014/main" id="{132095E7-0B1E-43E8-953C-3D245FF20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564" y="288192"/>
            <a:ext cx="8088923" cy="329325"/>
          </a:xfrm>
        </p:spPr>
        <p:txBody>
          <a:bodyPr/>
          <a:lstStyle/>
          <a:p>
            <a:r>
              <a:rPr lang="fr-FR" dirty="0"/>
              <a:t>Marges d’erreur</a:t>
            </a:r>
          </a:p>
        </p:txBody>
      </p:sp>
      <p:sp>
        <p:nvSpPr>
          <p:cNvPr id="24" name="Espace réservé du texte 3">
            <a:extLst>
              <a:ext uri="{FF2B5EF4-FFF2-40B4-BE49-F238E27FC236}">
                <a16:creationId xmlns:a16="http://schemas.microsoft.com/office/drawing/2014/main" id="{EBD704D6-031F-41DF-814A-6892CA8BF00A}"/>
              </a:ext>
            </a:extLst>
          </p:cNvPr>
          <p:cNvSpPr txBox="1">
            <a:spLocks/>
          </p:cNvSpPr>
          <p:nvPr/>
        </p:nvSpPr>
        <p:spPr bwMode="auto">
          <a:xfrm>
            <a:off x="628322" y="849077"/>
            <a:ext cx="7657722" cy="3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D70023"/>
              </a:buClr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58585A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Pour un échantillon de 1 </a:t>
            </a:r>
            <a:r>
              <a:rPr lang="fr-FR" sz="1100" b="1" dirty="0">
                <a:solidFill>
                  <a:srgbClr val="58585A"/>
                </a:solidFill>
                <a:latin typeface="Calibri"/>
                <a:cs typeface="Arial" pitchFamily="34" charset="0"/>
              </a:rPr>
              <a:t>00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58585A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0 personnes, les marges d’erreur sont les suivantes avec un niveau de confiance de 95% :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263E886-BD31-48D6-B65E-FC3FCD517917}"/>
              </a:ext>
            </a:extLst>
          </p:cNvPr>
          <p:cNvSpPr txBox="1"/>
          <p:nvPr/>
        </p:nvSpPr>
        <p:spPr>
          <a:xfrm>
            <a:off x="5089388" y="1493343"/>
            <a:ext cx="2782711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spcBef>
                <a:spcPts val="600"/>
              </a:spcBef>
              <a:spcAft>
                <a:spcPts val="600"/>
              </a:spcAft>
              <a:buClr>
                <a:srgbClr val="D70023"/>
              </a:buClr>
              <a:defRPr/>
            </a:pPr>
            <a:r>
              <a:rPr lang="fr-FR" sz="1100" b="1" dirty="0">
                <a:solidFill>
                  <a:srgbClr val="58585A"/>
                </a:solidFill>
                <a:cs typeface="Arial" pitchFamily="34" charset="0"/>
              </a:rPr>
              <a:t>Exemple de lecture :</a:t>
            </a:r>
          </a:p>
          <a:p>
            <a:pPr algn="just" eaLnBrk="0" hangingPunct="0">
              <a:spcBef>
                <a:spcPts val="600"/>
              </a:spcBef>
              <a:spcAft>
                <a:spcPts val="600"/>
              </a:spcAft>
              <a:buClr>
                <a:srgbClr val="D70023"/>
              </a:buClr>
              <a:defRPr/>
            </a:pPr>
            <a:r>
              <a:rPr lang="fr-FR" sz="1100" dirty="0">
                <a:solidFill>
                  <a:srgbClr val="58585A"/>
                </a:solidFill>
                <a:cs typeface="Arial" pitchFamily="34" charset="0"/>
              </a:rPr>
              <a:t>Pour un résultat observé de </a:t>
            </a:r>
            <a:r>
              <a:rPr lang="fr-FR" sz="1100" b="1" dirty="0">
                <a:solidFill>
                  <a:srgbClr val="58585A"/>
                </a:solidFill>
                <a:cs typeface="Arial" pitchFamily="34" charset="0"/>
              </a:rPr>
              <a:t>25 %</a:t>
            </a:r>
            <a:r>
              <a:rPr lang="fr-FR" sz="1100" dirty="0">
                <a:solidFill>
                  <a:srgbClr val="58585A"/>
                </a:solidFill>
                <a:cs typeface="Arial" pitchFamily="34" charset="0"/>
              </a:rPr>
              <a:t>, il y a 95% de chances pour que le résultat réel soit compris entre </a:t>
            </a:r>
            <a:r>
              <a:rPr lang="fr-FR" sz="1100" b="1" dirty="0">
                <a:solidFill>
                  <a:srgbClr val="58585A"/>
                </a:solidFill>
                <a:cs typeface="Arial" pitchFamily="34" charset="0"/>
              </a:rPr>
              <a:t>22,3 %</a:t>
            </a:r>
            <a:r>
              <a:rPr lang="fr-FR" sz="1100" dirty="0">
                <a:solidFill>
                  <a:srgbClr val="58585A"/>
                </a:solidFill>
                <a:cs typeface="Arial" pitchFamily="34" charset="0"/>
              </a:rPr>
              <a:t> et </a:t>
            </a:r>
            <a:r>
              <a:rPr lang="fr-FR" sz="1100" b="1" dirty="0">
                <a:solidFill>
                  <a:srgbClr val="58585A"/>
                </a:solidFill>
                <a:cs typeface="Arial" pitchFamily="34" charset="0"/>
              </a:rPr>
              <a:t>27,7 %</a:t>
            </a:r>
            <a:r>
              <a:rPr lang="fr-FR" sz="1100" dirty="0">
                <a:solidFill>
                  <a:srgbClr val="58585A"/>
                </a:solidFill>
                <a:cs typeface="Arial" pitchFamily="34" charset="0"/>
              </a:rPr>
              <a:t>.</a:t>
            </a:r>
          </a:p>
          <a:p>
            <a:pPr algn="ctr">
              <a:defRPr/>
            </a:pPr>
            <a:endParaRPr lang="fr-FR" dirty="0">
              <a:solidFill>
                <a:srgbClr val="58585A"/>
              </a:solidFill>
            </a:endParaRPr>
          </a:p>
        </p:txBody>
      </p:sp>
      <p:sp>
        <p:nvSpPr>
          <p:cNvPr id="12" name="Espace réservé du pied de page 1">
            <a:extLst>
              <a:ext uri="{FF2B5EF4-FFF2-40B4-BE49-F238E27FC236}">
                <a16:creationId xmlns:a16="http://schemas.microsoft.com/office/drawing/2014/main" id="{158DE0BE-0983-49E0-8BC9-E565C6C6D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13" name="Espace réservé de la date 2">
            <a:extLst>
              <a:ext uri="{FF2B5EF4-FFF2-40B4-BE49-F238E27FC236}">
                <a16:creationId xmlns:a16="http://schemas.microsoft.com/office/drawing/2014/main" id="{0B80CDF1-3F47-4178-AF50-C35600C1A1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8153035F-E129-D066-98A1-98E6699C4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931197"/>
              </p:ext>
            </p:extLst>
          </p:nvPr>
        </p:nvGraphicFramePr>
        <p:xfrm>
          <a:off x="857956" y="1138873"/>
          <a:ext cx="3344578" cy="3604164"/>
        </p:xfrm>
        <a:graphic>
          <a:graphicData uri="http://schemas.openxmlformats.org/drawingml/2006/table">
            <a:tbl>
              <a:tblPr firstRow="1" bandRow="1"/>
              <a:tblGrid>
                <a:gridCol w="1074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6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5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96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</a:rPr>
                        <a:t>Pour</a:t>
                      </a:r>
                    </a:p>
                    <a:p>
                      <a:pPr algn="ctr" rtl="0" fontAlgn="ctr"/>
                      <a:r>
                        <a:rPr lang="fr-FR" sz="900" u="none" strike="noStrike" dirty="0">
                          <a:effectLst/>
                        </a:rPr>
                        <a:t> un pourcentage de : 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</a:rPr>
                        <a:t>La marge d’erreur</a:t>
                      </a:r>
                    </a:p>
                    <a:p>
                      <a:pPr algn="ctr" rtl="0" fontAlgn="ctr"/>
                      <a:r>
                        <a:rPr lang="fr-FR" sz="900" u="none" strike="noStrike" dirty="0">
                          <a:effectLst/>
                        </a:rPr>
                        <a:t>est de :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</a:rPr>
                        <a:t>Le résultat réel se situe dans une fourchette  entre :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+/- 1.4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3.6 et 6.4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10%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+/- 1.9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8.1 et 11.9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15%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+/- 2.2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12.8 et 17.2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20%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+/- 2.5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17.5 et 22.5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25%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+/- 2.7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22.3 et 27.7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30%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+/- 2.8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27.2 et 32.8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35%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+/- 3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32  et  38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40%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+/- 3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37  et  43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45%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+/- 3.1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41.9 et 48.1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50%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+/- 3.1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46.9 et 53.1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55%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+/- 3.1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51.9 et 58.1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60%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+/- 3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57  et  63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65%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+/- 3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62  et  68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70%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+/- 2.8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67.2 et 72.8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75%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+/- 2.7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72.3 et 77.7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80%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+/- 2.5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77.5 et 82.5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85%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+/- 2.2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82.8 et 87.2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90%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+/- 1.9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88.1 et 91.9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75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95%</a:t>
                      </a:r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+/- 1.4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fr-FR" sz="900" u="none" strike="noStrike" dirty="0">
                          <a:effectLst/>
                          <a:latin typeface="+mn-lt"/>
                        </a:rPr>
                        <a:t>93.6 et 96.4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44" marR="9044" marT="9044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172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40564" y="187926"/>
            <a:ext cx="8088923" cy="329325"/>
          </a:xfrm>
        </p:spPr>
        <p:txBody>
          <a:bodyPr/>
          <a:lstStyle/>
          <a:p>
            <a:r>
              <a:rPr lang="fr-FR" sz="1800" dirty="0">
                <a:solidFill>
                  <a:srgbClr val="F7941D"/>
                </a:solidFill>
              </a:rPr>
              <a:t>Principaux enseignements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4</a:t>
            </a:fld>
            <a:r>
              <a:rPr lang="fr-FR"/>
              <a:t> -</a:t>
            </a:r>
            <a:endParaRPr lang="fr-FR" dirty="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D69CDEFD-869C-4CB1-B9C3-0A65601AE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55" y="572600"/>
            <a:ext cx="223817" cy="2486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EE099E7-65F4-465A-A1B8-8FC6403C63A2}"/>
              </a:ext>
            </a:extLst>
          </p:cNvPr>
          <p:cNvSpPr/>
          <p:nvPr/>
        </p:nvSpPr>
        <p:spPr>
          <a:xfrm>
            <a:off x="593683" y="540424"/>
            <a:ext cx="795663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fr-FR" sz="1200" b="1" dirty="0">
                <a:solidFill>
                  <a:srgbClr val="F7941D"/>
                </a:solidFill>
                <a:latin typeface="Calibri" panose="020F0502020204030204" pitchFamily="34" charset="0"/>
              </a:rPr>
              <a:t>Avec 34% de confiance, Emmanuel Macron ne bénéficie pas d’état de grâce pour le début de son second mandat.</a:t>
            </a:r>
          </a:p>
          <a:p>
            <a:pPr lvl="0" algn="just">
              <a:defRPr/>
            </a:pPr>
            <a:endParaRPr lang="fr-FR" sz="800" b="1" dirty="0">
              <a:solidFill>
                <a:srgbClr val="F7941D"/>
              </a:solidFill>
              <a:latin typeface="Calibri" panose="020F0502020204030204" pitchFamily="34" charset="0"/>
            </a:endParaRPr>
          </a:p>
          <a:p>
            <a:pPr algn="just"/>
            <a:r>
              <a:rPr lang="fr-FR" sz="1000" b="1" dirty="0">
                <a:solidFill>
                  <a:srgbClr val="58585A"/>
                </a:solidFill>
              </a:rPr>
              <a:t>Pour la première mesure du second mandat d’Emmanuel Macron, 34% des Français </a:t>
            </a:r>
            <a:r>
              <a:rPr lang="fr-FR" sz="1000" dirty="0">
                <a:solidFill>
                  <a:srgbClr val="58585A"/>
                </a:solidFill>
              </a:rPr>
              <a:t>interrogés par Elabe pour Les Echos et Radio Classique lui </a:t>
            </a:r>
            <a:r>
              <a:rPr lang="fr-FR" sz="1000" b="1" dirty="0">
                <a:solidFill>
                  <a:srgbClr val="58585A"/>
                </a:solidFill>
              </a:rPr>
              <a:t>accordent leur confiance pour </a:t>
            </a:r>
            <a:r>
              <a:rPr lang="fr-FR" sz="1000" b="1" u="sng" dirty="0">
                <a:solidFill>
                  <a:srgbClr val="58585A"/>
                </a:solidFill>
              </a:rPr>
              <a:t>affronter efficacement les problèmes qui se posent au pays</a:t>
            </a:r>
            <a:r>
              <a:rPr lang="fr-FR" sz="1000" b="1" dirty="0">
                <a:solidFill>
                  <a:srgbClr val="58585A"/>
                </a:solidFill>
              </a:rPr>
              <a:t>. </a:t>
            </a:r>
            <a:r>
              <a:rPr lang="fr-FR" sz="1000" dirty="0">
                <a:solidFill>
                  <a:srgbClr val="58585A"/>
                </a:solidFill>
              </a:rPr>
              <a:t>A l’inverse, 58% (+3) des Français ne lui font pas confiance, dont </a:t>
            </a:r>
            <a:r>
              <a:rPr lang="fr-FR" sz="1000" b="1" dirty="0">
                <a:solidFill>
                  <a:srgbClr val="58585A"/>
                </a:solidFill>
              </a:rPr>
              <a:t>31% (+1) pas confiance du tout</a:t>
            </a:r>
            <a:r>
              <a:rPr lang="fr-FR" sz="1000" dirty="0">
                <a:solidFill>
                  <a:srgbClr val="58585A"/>
                </a:solidFill>
              </a:rPr>
              <a:t>. </a:t>
            </a:r>
          </a:p>
          <a:p>
            <a:pPr algn="just"/>
            <a:endParaRPr lang="fr-FR" sz="800" dirty="0">
              <a:solidFill>
                <a:srgbClr val="58585A"/>
              </a:solidFill>
            </a:endParaRPr>
          </a:p>
          <a:p>
            <a:pPr algn="just"/>
            <a:r>
              <a:rPr lang="fr-FR" sz="1000" b="1" dirty="0">
                <a:solidFill>
                  <a:srgbClr val="58585A"/>
                </a:solidFill>
              </a:rPr>
              <a:t>Emmanuel Macron débute son mandat avec la confiance la plus faible de tous les présidents depuis 1995* : </a:t>
            </a:r>
            <a:r>
              <a:rPr lang="fr-FR" sz="1000" dirty="0">
                <a:solidFill>
                  <a:srgbClr val="58585A"/>
                </a:solidFill>
              </a:rPr>
              <a:t>il enregistre une baisse de 11 points depuis la mesure effectuée pour le premier mois de son premier mandat, en mai 2017 (45%). Jacques Chirac bénéficiait en 1995 de la confiance de 61% des Français, Nicolas Sarkozy de 59% d’entre eux et François Hollande de 58%. Si Jacques Chirac enregistrait lui-aussi une confiance moindre pour son 2</a:t>
            </a:r>
            <a:r>
              <a:rPr lang="fr-FR" sz="1000" baseline="30000" dirty="0">
                <a:solidFill>
                  <a:srgbClr val="58585A"/>
                </a:solidFill>
              </a:rPr>
              <a:t>nd</a:t>
            </a:r>
            <a:r>
              <a:rPr lang="fr-FR" sz="1000" dirty="0">
                <a:solidFill>
                  <a:srgbClr val="58585A"/>
                </a:solidFill>
              </a:rPr>
              <a:t> mandat en 2002, celle-ci restait majoritaire, à 53% (soit 8 points de moins). </a:t>
            </a:r>
          </a:p>
          <a:p>
            <a:pPr algn="just"/>
            <a:endParaRPr lang="fr-FR" sz="800" b="1" dirty="0">
              <a:solidFill>
                <a:srgbClr val="58585A"/>
              </a:solidFill>
            </a:endParaRPr>
          </a:p>
          <a:p>
            <a:pPr algn="just"/>
            <a:r>
              <a:rPr lang="fr-FR" sz="1000" dirty="0">
                <a:solidFill>
                  <a:srgbClr val="58585A"/>
                </a:solidFill>
              </a:rPr>
              <a:t>Sa cote de confiance est en baisse de 4 points depuis avril et de 6 points sur 2 mois : elle est inférieure au niveau enregistré sur la dernière année de son mandat (36% en moyenne). </a:t>
            </a:r>
          </a:p>
          <a:p>
            <a:pPr algn="just"/>
            <a:endParaRPr lang="fr-FR" sz="800" b="1" dirty="0">
              <a:solidFill>
                <a:srgbClr val="58585A"/>
              </a:solidFill>
            </a:endParaRPr>
          </a:p>
          <a:p>
            <a:pPr algn="just"/>
            <a:r>
              <a:rPr lang="fr-FR" sz="1000" b="1" dirty="0">
                <a:solidFill>
                  <a:srgbClr val="58585A"/>
                </a:solidFill>
              </a:rPr>
              <a:t>Au lendemain de l’élection présidentielle, le clivage politique est fort : </a:t>
            </a:r>
            <a:r>
              <a:rPr lang="fr-FR" sz="1000" dirty="0">
                <a:solidFill>
                  <a:srgbClr val="58585A"/>
                </a:solidFill>
              </a:rPr>
              <a:t>Emmanuel Macron bénéficie de la confiance de 91% de son électorat du 1</a:t>
            </a:r>
            <a:r>
              <a:rPr lang="fr-FR" sz="1000" baseline="30000" dirty="0">
                <a:solidFill>
                  <a:srgbClr val="58585A"/>
                </a:solidFill>
              </a:rPr>
              <a:t>er</a:t>
            </a:r>
            <a:r>
              <a:rPr lang="fr-FR" sz="1000" dirty="0">
                <a:solidFill>
                  <a:srgbClr val="58585A"/>
                </a:solidFill>
              </a:rPr>
              <a:t> tour de 2022, mais ne suscite la confiance que d’un cinquième des électeurs de Jean-Luc Mélenchon (22%) et des abstentionnistes (23%) et d’un dixième des électeurs de Marine Le Pen (10%). Auprès des électeurs de 2</a:t>
            </a:r>
            <a:r>
              <a:rPr lang="fr-FR" sz="1000" baseline="30000" dirty="0">
                <a:solidFill>
                  <a:srgbClr val="58585A"/>
                </a:solidFill>
              </a:rPr>
              <a:t>nd</a:t>
            </a:r>
            <a:r>
              <a:rPr lang="fr-FR" sz="1000" dirty="0">
                <a:solidFill>
                  <a:srgbClr val="58585A"/>
                </a:solidFill>
              </a:rPr>
              <a:t> tour, Emmanuel Macron obtient la confiance de ¾ de de son électorat (75%), mais de « seulement » 8% de celui de Marine Le Pen et de 14% des non-votants. </a:t>
            </a:r>
          </a:p>
          <a:p>
            <a:pPr algn="just"/>
            <a:endParaRPr lang="fr-FR" sz="800" u="sng" dirty="0">
              <a:solidFill>
                <a:srgbClr val="58585A"/>
              </a:solidFill>
            </a:endParaRPr>
          </a:p>
          <a:p>
            <a:pPr algn="just"/>
            <a:r>
              <a:rPr lang="fr-FR" sz="1000" b="1" u="sng" dirty="0">
                <a:solidFill>
                  <a:srgbClr val="58585A"/>
                </a:solidFill>
              </a:rPr>
              <a:t>D’un point de vue professionnel</a:t>
            </a:r>
            <a:r>
              <a:rPr lang="fr-FR" sz="1000" b="1" dirty="0">
                <a:solidFill>
                  <a:srgbClr val="58585A"/>
                </a:solidFill>
              </a:rPr>
              <a:t>, la confiance accordée au président baisse chez les actifs (31%, -6) mais progresse chez les retraités (47%, +5)</a:t>
            </a:r>
            <a:r>
              <a:rPr lang="fr-FR" sz="1000" dirty="0">
                <a:solidFill>
                  <a:srgbClr val="58585A"/>
                </a:solidFill>
              </a:rPr>
              <a:t> : dans le détail, cette baisse est contenue auprès des cadres (45%, -2), mais plus marquée chez les professions intermédiaires (32%, -10) et chez les catégories populaires (26%, -6). </a:t>
            </a:r>
          </a:p>
          <a:p>
            <a:pPr algn="just"/>
            <a:endParaRPr lang="fr-FR" sz="800" u="sng" dirty="0">
              <a:solidFill>
                <a:srgbClr val="58585A"/>
              </a:solidFill>
            </a:endParaRPr>
          </a:p>
          <a:p>
            <a:pPr algn="just"/>
            <a:r>
              <a:rPr lang="fr-FR" sz="1000" b="1" u="sng" dirty="0">
                <a:solidFill>
                  <a:srgbClr val="58585A"/>
                </a:solidFill>
              </a:rPr>
              <a:t>En termes d’âge</a:t>
            </a:r>
            <a:r>
              <a:rPr lang="fr-FR" sz="1000" b="1" dirty="0">
                <a:solidFill>
                  <a:srgbClr val="58585A"/>
                </a:solidFill>
              </a:rPr>
              <a:t>, la tendance est similaire avec un recul chez les moins de 65 ans et une progression chez les plus de 65 ans. </a:t>
            </a:r>
            <a:r>
              <a:rPr lang="fr-FR" sz="1000" dirty="0">
                <a:solidFill>
                  <a:srgbClr val="58585A"/>
                </a:solidFill>
              </a:rPr>
              <a:t>Ce clivage, déjà enregistré en avril 2022, s’accentue : Emmanuel Macron bénéficie de la confiance de 48% (+4) des plus de 65 ans, alors qu’elle se situe entre 26% et 33% chez les moins de 65 ans. Elle recule par ailleurs fortement auprès des 25-34 ans (26%, -14) et des 50-64 ans (29%, -8). </a:t>
            </a:r>
          </a:p>
        </p:txBody>
      </p:sp>
      <p:sp>
        <p:nvSpPr>
          <p:cNvPr id="8" name="Espace réservé du pied de page 1">
            <a:extLst>
              <a:ext uri="{FF2B5EF4-FFF2-40B4-BE49-F238E27FC236}">
                <a16:creationId xmlns:a16="http://schemas.microsoft.com/office/drawing/2014/main" id="{9A6CD9FA-DA5E-4056-AA40-CD2E01813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1591E94E-2D70-4167-86AB-2CE32962E4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D5A3AA2-FB17-E560-34A5-C1688692870D}"/>
              </a:ext>
            </a:extLst>
          </p:cNvPr>
          <p:cNvSpPr txBox="1"/>
          <p:nvPr/>
        </p:nvSpPr>
        <p:spPr>
          <a:xfrm>
            <a:off x="645725" y="4657337"/>
            <a:ext cx="50505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i="1" dirty="0">
                <a:solidFill>
                  <a:srgbClr val="58585A"/>
                </a:solidFill>
              </a:rPr>
              <a:t>Source :  *CSA-Le Parisien jusqu’en 2011 - CSA </a:t>
            </a:r>
            <a:r>
              <a:rPr lang="fr-FR" sz="800" i="1">
                <a:solidFill>
                  <a:srgbClr val="58585A"/>
                </a:solidFill>
              </a:rPr>
              <a:t>– Les </a:t>
            </a:r>
            <a:r>
              <a:rPr lang="fr-FR" sz="800" i="1" dirty="0">
                <a:solidFill>
                  <a:srgbClr val="58585A"/>
                </a:solidFill>
              </a:rPr>
              <a:t>Echos de 2011 à </a:t>
            </a:r>
            <a:r>
              <a:rPr lang="fr-FR" sz="800" i="1">
                <a:solidFill>
                  <a:srgbClr val="58585A"/>
                </a:solidFill>
              </a:rPr>
              <a:t>2015 – ELABE-Les </a:t>
            </a:r>
            <a:r>
              <a:rPr lang="fr-FR" sz="800" i="1" dirty="0">
                <a:solidFill>
                  <a:srgbClr val="58585A"/>
                </a:solidFill>
              </a:rPr>
              <a:t>Echos à partir de fin 2015</a:t>
            </a:r>
          </a:p>
        </p:txBody>
      </p:sp>
    </p:spTree>
    <p:extLst>
      <p:ext uri="{BB962C8B-B14F-4D97-AF65-F5344CB8AC3E}">
        <p14:creationId xmlns:p14="http://schemas.microsoft.com/office/powerpoint/2010/main" val="2247229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40564" y="203142"/>
            <a:ext cx="8088923" cy="329325"/>
          </a:xfrm>
        </p:spPr>
        <p:txBody>
          <a:bodyPr/>
          <a:lstStyle/>
          <a:p>
            <a:r>
              <a:rPr lang="fr-FR" sz="1800" dirty="0">
                <a:solidFill>
                  <a:srgbClr val="F7941D"/>
                </a:solidFill>
              </a:rPr>
              <a:t>Principaux enseignements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- </a:t>
            </a:r>
            <a:fld id="{2B6712A2-E25C-1C4A-A60C-A173422EC73C}" type="slidenum">
              <a:rPr lang="fr-FR" smtClean="0"/>
              <a:t>5</a:t>
            </a:fld>
            <a:r>
              <a:rPr lang="fr-FR" dirty="0"/>
              <a:t> -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D69CDEFD-869C-4CB1-B9C3-0A65601AE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604" y="570567"/>
            <a:ext cx="223817" cy="24868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A1F733E-3C25-44B8-AD38-C10FC71CC2A5}"/>
              </a:ext>
            </a:extLst>
          </p:cNvPr>
          <p:cNvSpPr/>
          <p:nvPr/>
        </p:nvSpPr>
        <p:spPr>
          <a:xfrm>
            <a:off x="626421" y="546321"/>
            <a:ext cx="7956634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1200" b="1" dirty="0">
                <a:solidFill>
                  <a:srgbClr val="F7941D"/>
                </a:solidFill>
                <a:latin typeface="Calibri" panose="020F0502020204030204" pitchFamily="34" charset="0"/>
              </a:rPr>
              <a:t>Derrière Edouard Philippe, seul en tête, Jean-Luc Mélenchon devient la deuxième personnalité préférée des Français. </a:t>
            </a:r>
          </a:p>
          <a:p>
            <a:pPr algn="just">
              <a:defRPr/>
            </a:pPr>
            <a:endParaRPr lang="fr-FR" sz="500" b="1" dirty="0">
              <a:solidFill>
                <a:srgbClr val="F7941D"/>
              </a:solidFill>
              <a:latin typeface="Calibri" panose="020F0502020204030204" pitchFamily="34" charset="0"/>
            </a:endParaRPr>
          </a:p>
          <a:p>
            <a:pPr algn="just"/>
            <a:r>
              <a:rPr lang="fr-FR" sz="1000" b="1" dirty="0">
                <a:solidFill>
                  <a:srgbClr val="58585A"/>
                </a:solidFill>
              </a:rPr>
              <a:t>Avec près d’un Français sur deux qui a une image positive de l’ancien premier ministre, Edouard Philippe reste largement la personnalité politique préférée des Français (48%, +4). Malgré son élimination du second tour de la présidentielle et sous l’effet de la constitution d’un union des gauches, Jean-Luc Mélenchon progresse de 7 points (35%) et prend la deuxième place du classement. Pour rappel, il était troisième de ce même classement, en mai 2017, à la suite de la précédente élection présidentielle (34%). </a:t>
            </a:r>
            <a:r>
              <a:rPr lang="fr-FR" sz="1000" dirty="0">
                <a:solidFill>
                  <a:srgbClr val="58585A"/>
                </a:solidFill>
              </a:rPr>
              <a:t>Deuxième le mois dernier, Marine Le Pen perd 2 points (33%) et une place ; elle est à égalité avec Christine Lagarde (33%, +1). </a:t>
            </a:r>
            <a:r>
              <a:rPr lang="fr-FR" sz="1000" b="1" dirty="0">
                <a:solidFill>
                  <a:srgbClr val="58585A"/>
                </a:solidFill>
              </a:rPr>
              <a:t>Jean Castex, testé pour la première fois dans le baromètre </a:t>
            </a:r>
            <a:r>
              <a:rPr lang="fr-FR" sz="1000" dirty="0">
                <a:solidFill>
                  <a:srgbClr val="58585A"/>
                </a:solidFill>
              </a:rPr>
              <a:t>(il bénéficiait jusqu’à présent d’une question spécifique, au même titre que le président de la République) </a:t>
            </a:r>
            <a:r>
              <a:rPr lang="fr-FR" sz="1000" b="1" dirty="0">
                <a:solidFill>
                  <a:srgbClr val="58585A"/>
                </a:solidFill>
              </a:rPr>
              <a:t>est cinquième avec 32% d’image positive. </a:t>
            </a:r>
          </a:p>
          <a:p>
            <a:pPr algn="just"/>
            <a:endParaRPr lang="fr-FR" sz="500" b="1" dirty="0">
              <a:solidFill>
                <a:srgbClr val="58585A"/>
              </a:solidFill>
            </a:endParaRPr>
          </a:p>
          <a:p>
            <a:pPr algn="just"/>
            <a:r>
              <a:rPr lang="fr-FR" sz="1000" dirty="0">
                <a:solidFill>
                  <a:srgbClr val="58585A"/>
                </a:solidFill>
              </a:rPr>
              <a:t>Parmi les plus forts mouvements enregistrés ce mois-ci, François Hollande gagne 4 points (27%), François Bayrou 5 (26%) et Éric Dupont-Moretti 4 (21%). </a:t>
            </a:r>
            <a:r>
              <a:rPr lang="fr-FR" sz="1000" b="1" dirty="0">
                <a:solidFill>
                  <a:srgbClr val="58585A"/>
                </a:solidFill>
              </a:rPr>
              <a:t>A l’inverse, Valérie Pécresse perd encore 8 points (après -7 le mois dernier) et se retrouve 33</a:t>
            </a:r>
            <a:r>
              <a:rPr lang="fr-FR" sz="1000" b="1" baseline="30000" dirty="0">
                <a:solidFill>
                  <a:srgbClr val="58585A"/>
                </a:solidFill>
              </a:rPr>
              <a:t>ème</a:t>
            </a:r>
            <a:r>
              <a:rPr lang="fr-FR" sz="1000" b="1" dirty="0">
                <a:solidFill>
                  <a:srgbClr val="58585A"/>
                </a:solidFill>
              </a:rPr>
              <a:t> des 37 personnalités testées, après avoir été 3</a:t>
            </a:r>
            <a:r>
              <a:rPr lang="fr-FR" sz="1000" b="1" baseline="30000" dirty="0">
                <a:solidFill>
                  <a:srgbClr val="58585A"/>
                </a:solidFill>
              </a:rPr>
              <a:t>ème</a:t>
            </a:r>
            <a:r>
              <a:rPr lang="fr-FR" sz="1000" b="1" dirty="0">
                <a:solidFill>
                  <a:srgbClr val="58585A"/>
                </a:solidFill>
              </a:rPr>
              <a:t> en décembre 2021. Éric Zemmour perd 5 points, à 15% ; avec 59% d’image très négative, il est la personnalité qui suscite le plus de rejet. </a:t>
            </a:r>
          </a:p>
          <a:p>
            <a:pPr algn="just"/>
            <a:endParaRPr lang="fr-FR" sz="500" b="1" dirty="0">
              <a:solidFill>
                <a:srgbClr val="58585A"/>
              </a:solidFill>
            </a:endParaRPr>
          </a:p>
          <a:p>
            <a:pPr algn="just"/>
            <a:r>
              <a:rPr lang="fr-FR" sz="1000" b="1" dirty="0">
                <a:solidFill>
                  <a:srgbClr val="58585A"/>
                </a:solidFill>
              </a:rPr>
              <a:t>Plusieurs personnalités font leur entrée ou leur retour dans ce classement : </a:t>
            </a:r>
            <a:r>
              <a:rPr lang="fr-FR" sz="1000" dirty="0">
                <a:solidFill>
                  <a:srgbClr val="58585A"/>
                </a:solidFill>
              </a:rPr>
              <a:t>Jordan </a:t>
            </a:r>
            <a:r>
              <a:rPr lang="fr-FR" sz="1000" dirty="0" err="1">
                <a:solidFill>
                  <a:srgbClr val="58585A"/>
                </a:solidFill>
              </a:rPr>
              <a:t>Bardella</a:t>
            </a:r>
            <a:r>
              <a:rPr lang="fr-FR" sz="1000" dirty="0">
                <a:solidFill>
                  <a:srgbClr val="58585A"/>
                </a:solidFill>
              </a:rPr>
              <a:t> et Elisabeth Borne obtiennent 19% d’image positive et se classent respectivement 20</a:t>
            </a:r>
            <a:r>
              <a:rPr lang="fr-FR" sz="1000" baseline="30000" dirty="0">
                <a:solidFill>
                  <a:srgbClr val="58585A"/>
                </a:solidFill>
              </a:rPr>
              <a:t>ème</a:t>
            </a:r>
            <a:r>
              <a:rPr lang="fr-FR" sz="1000" dirty="0">
                <a:solidFill>
                  <a:srgbClr val="58585A"/>
                </a:solidFill>
              </a:rPr>
              <a:t> et 22</a:t>
            </a:r>
            <a:r>
              <a:rPr lang="fr-FR" sz="1000" baseline="30000" dirty="0">
                <a:solidFill>
                  <a:srgbClr val="58585A"/>
                </a:solidFill>
              </a:rPr>
              <a:t>ème</a:t>
            </a:r>
            <a:r>
              <a:rPr lang="fr-FR" sz="1000" dirty="0">
                <a:solidFill>
                  <a:srgbClr val="58585A"/>
                </a:solidFill>
              </a:rPr>
              <a:t>. Cités comme potentiels ministrables Richard Ferrand bénéficie de 15% de bonne image et Philippe </a:t>
            </a:r>
            <a:r>
              <a:rPr lang="fr-FR" sz="1000" dirty="0" err="1">
                <a:solidFill>
                  <a:srgbClr val="58585A"/>
                </a:solidFill>
              </a:rPr>
              <a:t>Juvin</a:t>
            </a:r>
            <a:r>
              <a:rPr lang="fr-FR" sz="1000" dirty="0">
                <a:solidFill>
                  <a:srgbClr val="58585A"/>
                </a:solidFill>
              </a:rPr>
              <a:t> de 11%. Dans l’opposition, Olivier Faure est 34</a:t>
            </a:r>
            <a:r>
              <a:rPr lang="fr-FR" sz="1000" baseline="30000" dirty="0">
                <a:solidFill>
                  <a:srgbClr val="58585A"/>
                </a:solidFill>
              </a:rPr>
              <a:t>ème</a:t>
            </a:r>
            <a:r>
              <a:rPr lang="fr-FR" sz="1000" dirty="0">
                <a:solidFill>
                  <a:srgbClr val="58585A"/>
                </a:solidFill>
              </a:rPr>
              <a:t> (11%) et Sandrine Rousseau 36</a:t>
            </a:r>
            <a:r>
              <a:rPr lang="fr-FR" sz="1000" baseline="30000" dirty="0">
                <a:solidFill>
                  <a:srgbClr val="58585A"/>
                </a:solidFill>
              </a:rPr>
              <a:t>ème</a:t>
            </a:r>
            <a:r>
              <a:rPr lang="fr-FR" sz="1000" dirty="0">
                <a:solidFill>
                  <a:srgbClr val="58585A"/>
                </a:solidFill>
              </a:rPr>
              <a:t> (9%). </a:t>
            </a:r>
          </a:p>
          <a:p>
            <a:pPr algn="just"/>
            <a:endParaRPr lang="fr-FR" sz="500" b="1" dirty="0">
              <a:solidFill>
                <a:srgbClr val="58585A"/>
              </a:solidFill>
            </a:endParaRPr>
          </a:p>
          <a:p>
            <a:pPr algn="just"/>
            <a:r>
              <a:rPr lang="fr-FR" sz="1000" u="sng" dirty="0">
                <a:solidFill>
                  <a:srgbClr val="58585A"/>
                </a:solidFill>
                <a:ea typeface="Calibri" panose="020F0502020204030204" pitchFamily="34" charset="0"/>
              </a:rPr>
              <a:t>Auprès des électeurs de gauche et des écologistes</a:t>
            </a:r>
            <a:r>
              <a:rPr lang="fr-FR" sz="1000" dirty="0">
                <a:solidFill>
                  <a:srgbClr val="58585A"/>
                </a:solidFill>
                <a:ea typeface="Calibri" panose="020F0502020204030204" pitchFamily="34" charset="0"/>
              </a:rPr>
              <a:t>, </a:t>
            </a:r>
            <a:r>
              <a:rPr lang="fr-FR" sz="1000" b="1" dirty="0">
                <a:solidFill>
                  <a:srgbClr val="58585A"/>
                </a:solidFill>
                <a:ea typeface="Calibri" panose="020F0502020204030204" pitchFamily="34" charset="0"/>
              </a:rPr>
              <a:t>Jean-Luc Mélenchon garde la tête du classement (72%), devant 3 autres candidats de 2022 : Philippe Poutou (50%), Yannick Jadot (46%), Fabien Roussel (45%). </a:t>
            </a:r>
            <a:r>
              <a:rPr lang="fr-FR" sz="1000" dirty="0">
                <a:solidFill>
                  <a:srgbClr val="58585A"/>
                </a:solidFill>
                <a:ea typeface="Calibri" panose="020F0502020204030204" pitchFamily="34" charset="0"/>
              </a:rPr>
              <a:t>Derrière François Hollande, 5</a:t>
            </a:r>
            <a:r>
              <a:rPr lang="fr-FR" sz="1000" baseline="30000" dirty="0">
                <a:solidFill>
                  <a:srgbClr val="58585A"/>
                </a:solidFill>
                <a:ea typeface="Calibri" panose="020F0502020204030204" pitchFamily="34" charset="0"/>
              </a:rPr>
              <a:t>ème</a:t>
            </a:r>
            <a:r>
              <a:rPr lang="fr-FR" sz="1000" dirty="0">
                <a:solidFill>
                  <a:srgbClr val="58585A"/>
                </a:solidFill>
                <a:ea typeface="Calibri" panose="020F0502020204030204" pitchFamily="34" charset="0"/>
              </a:rPr>
              <a:t> (43%), plusieurs personnalités d’En Marche ou proche du parti occupent la suite du classement : Edouard Philippe (41%), Olivier </a:t>
            </a:r>
            <a:r>
              <a:rPr lang="fr-FR" sz="1000" dirty="0" err="1">
                <a:solidFill>
                  <a:srgbClr val="58585A"/>
                </a:solidFill>
                <a:ea typeface="Calibri" panose="020F0502020204030204" pitchFamily="34" charset="0"/>
              </a:rPr>
              <a:t>Véran</a:t>
            </a:r>
            <a:r>
              <a:rPr lang="fr-FR" sz="1000" dirty="0">
                <a:solidFill>
                  <a:srgbClr val="58585A"/>
                </a:solidFill>
                <a:ea typeface="Calibri" panose="020F0502020204030204" pitchFamily="34" charset="0"/>
              </a:rPr>
              <a:t> (33%), Jean-Yves le Drian (30%) et Jean Castex (29%). </a:t>
            </a:r>
          </a:p>
          <a:p>
            <a:pPr algn="just"/>
            <a:endParaRPr lang="fr-FR" sz="500" dirty="0">
              <a:solidFill>
                <a:srgbClr val="58585A"/>
              </a:solidFill>
            </a:endParaRPr>
          </a:p>
          <a:p>
            <a:pPr algn="just"/>
            <a:r>
              <a:rPr lang="fr-FR" sz="1000" u="sng" dirty="0">
                <a:solidFill>
                  <a:srgbClr val="58585A"/>
                </a:solidFill>
                <a:ea typeface="Calibri" panose="020F0502020204030204" pitchFamily="34" charset="0"/>
              </a:rPr>
              <a:t>Auprès des électeurs d’Emmanuel Macron</a:t>
            </a:r>
            <a:r>
              <a:rPr lang="fr-FR" sz="1000" dirty="0">
                <a:solidFill>
                  <a:srgbClr val="58585A"/>
                </a:solidFill>
                <a:ea typeface="Calibri" panose="020F0502020204030204" pitchFamily="34" charset="0"/>
              </a:rPr>
              <a:t>, </a:t>
            </a:r>
            <a:r>
              <a:rPr lang="fr-FR" sz="1000" b="1" dirty="0">
                <a:solidFill>
                  <a:srgbClr val="58585A"/>
                </a:solidFill>
                <a:ea typeface="Calibri" panose="020F0502020204030204" pitchFamily="34" charset="0"/>
              </a:rPr>
              <a:t>Edouard Philippe reste en tête (85%) et devance ce mois-ci Jean Castex (74%) et Olivier </a:t>
            </a:r>
            <a:r>
              <a:rPr lang="fr-FR" sz="1000" b="1" dirty="0" err="1">
                <a:solidFill>
                  <a:srgbClr val="58585A"/>
                </a:solidFill>
                <a:ea typeface="Calibri" panose="020F0502020204030204" pitchFamily="34" charset="0"/>
              </a:rPr>
              <a:t>Véran</a:t>
            </a:r>
            <a:r>
              <a:rPr lang="fr-FR" sz="1000" b="1" dirty="0">
                <a:solidFill>
                  <a:srgbClr val="58585A"/>
                </a:solidFill>
                <a:ea typeface="Calibri" panose="020F0502020204030204" pitchFamily="34" charset="0"/>
              </a:rPr>
              <a:t> (71%).</a:t>
            </a:r>
            <a:r>
              <a:rPr lang="fr-FR" sz="1000" dirty="0">
                <a:solidFill>
                  <a:srgbClr val="58585A"/>
                </a:solidFill>
                <a:ea typeface="Calibri" panose="020F0502020204030204" pitchFamily="34" charset="0"/>
              </a:rPr>
              <a:t> Les 13 premières places sont toutes occupées par des personnalités d’En Marche ; seuls Christine Lagarde (4</a:t>
            </a:r>
            <a:r>
              <a:rPr lang="fr-FR" sz="1000" baseline="30000" dirty="0">
                <a:solidFill>
                  <a:srgbClr val="58585A"/>
                </a:solidFill>
                <a:ea typeface="Calibri" panose="020F0502020204030204" pitchFamily="34" charset="0"/>
              </a:rPr>
              <a:t>ème</a:t>
            </a:r>
            <a:r>
              <a:rPr lang="fr-FR" sz="1000" dirty="0">
                <a:solidFill>
                  <a:srgbClr val="58585A"/>
                </a:solidFill>
              </a:rPr>
              <a:t>, 68%) et Nicolas Sarkozy (52%, 8</a:t>
            </a:r>
            <a:r>
              <a:rPr lang="fr-FR" sz="1000" baseline="30000" dirty="0">
                <a:solidFill>
                  <a:srgbClr val="58585A"/>
                </a:solidFill>
              </a:rPr>
              <a:t>ème</a:t>
            </a:r>
            <a:r>
              <a:rPr lang="fr-FR" sz="1000" dirty="0">
                <a:solidFill>
                  <a:srgbClr val="58585A"/>
                </a:solidFill>
              </a:rPr>
              <a:t>) s’insèrent dans ce classement. </a:t>
            </a:r>
          </a:p>
          <a:p>
            <a:pPr algn="just">
              <a:defRPr/>
            </a:pPr>
            <a:endParaRPr lang="fr-FR" sz="500" b="1" dirty="0">
              <a:solidFill>
                <a:srgbClr val="58585A"/>
              </a:solidFill>
              <a:ea typeface="Calibri" panose="020F0502020204030204" pitchFamily="34" charset="0"/>
            </a:endParaRPr>
          </a:p>
          <a:p>
            <a:pPr lvl="0" algn="just">
              <a:defRPr/>
            </a:pPr>
            <a:r>
              <a:rPr lang="fr-FR" sz="1000" u="sng" dirty="0">
                <a:solidFill>
                  <a:srgbClr val="58585A"/>
                </a:solidFill>
                <a:ea typeface="Calibri" panose="020F0502020204030204" pitchFamily="34" charset="0"/>
              </a:rPr>
              <a:t>Auprès des électeurs de Marine Le Pen et </a:t>
            </a:r>
            <a:r>
              <a:rPr lang="fr-FR" sz="1000" u="sng" dirty="0" err="1">
                <a:solidFill>
                  <a:srgbClr val="58585A"/>
                </a:solidFill>
                <a:ea typeface="Calibri" panose="020F0502020204030204" pitchFamily="34" charset="0"/>
              </a:rPr>
              <a:t>d’Eric</a:t>
            </a:r>
            <a:r>
              <a:rPr lang="fr-FR" sz="1000" u="sng" dirty="0">
                <a:solidFill>
                  <a:srgbClr val="58585A"/>
                </a:solidFill>
                <a:ea typeface="Calibri" panose="020F0502020204030204" pitchFamily="34" charset="0"/>
              </a:rPr>
              <a:t> Zemmour,</a:t>
            </a:r>
            <a:r>
              <a:rPr lang="fr-FR" sz="1000" dirty="0">
                <a:solidFill>
                  <a:srgbClr val="58585A"/>
                </a:solidFill>
                <a:ea typeface="Calibri" panose="020F0502020204030204" pitchFamily="34" charset="0"/>
              </a:rPr>
              <a:t> </a:t>
            </a:r>
            <a:r>
              <a:rPr lang="fr-FR" sz="1000" b="1" dirty="0">
                <a:solidFill>
                  <a:srgbClr val="58585A"/>
                </a:solidFill>
              </a:rPr>
              <a:t>Marine Le Pen est toujours première avec 87% d’images positives, loin devant Marion Maréchal (54%) et Jordan </a:t>
            </a:r>
            <a:r>
              <a:rPr lang="fr-FR" sz="1000" b="1" dirty="0" err="1">
                <a:solidFill>
                  <a:srgbClr val="58585A"/>
                </a:solidFill>
              </a:rPr>
              <a:t>Bardella</a:t>
            </a:r>
            <a:r>
              <a:rPr lang="fr-FR" sz="1000" b="1" dirty="0">
                <a:solidFill>
                  <a:srgbClr val="58585A"/>
                </a:solidFill>
              </a:rPr>
              <a:t> (52%). </a:t>
            </a:r>
            <a:r>
              <a:rPr lang="fr-FR" sz="1000" dirty="0">
                <a:solidFill>
                  <a:srgbClr val="58585A"/>
                </a:solidFill>
              </a:rPr>
              <a:t>Ils devancent Éric Zemmour (45%) et Nicolas Dupont-Aignan (40%). </a:t>
            </a:r>
          </a:p>
          <a:p>
            <a:pPr lvl="0" algn="just">
              <a:defRPr/>
            </a:pPr>
            <a:endParaRPr lang="fr-FR" sz="500" b="1" dirty="0">
              <a:solidFill>
                <a:srgbClr val="58585A"/>
              </a:solidFill>
            </a:endParaRPr>
          </a:p>
          <a:p>
            <a:pPr lvl="0" algn="just">
              <a:defRPr/>
            </a:pPr>
            <a:r>
              <a:rPr lang="fr-FR" sz="1000" u="sng" dirty="0">
                <a:solidFill>
                  <a:srgbClr val="58585A"/>
                </a:solidFill>
                <a:ea typeface="Calibri" panose="020F0502020204030204" pitchFamily="34" charset="0"/>
              </a:rPr>
              <a:t>Auprès des abstentionnistes, des votes blancs et nuls et des non-inscrits,</a:t>
            </a:r>
            <a:r>
              <a:rPr lang="fr-FR" sz="1000" dirty="0">
                <a:solidFill>
                  <a:srgbClr val="58585A"/>
                </a:solidFill>
                <a:ea typeface="Calibri" panose="020F0502020204030204" pitchFamily="34" charset="0"/>
              </a:rPr>
              <a:t> </a:t>
            </a:r>
            <a:r>
              <a:rPr lang="fr-FR" sz="1000" b="1" dirty="0">
                <a:solidFill>
                  <a:srgbClr val="58585A"/>
                </a:solidFill>
              </a:rPr>
              <a:t>Jean-Luc Mélenchon (35%), Edouard Philippe (34%) et Marine Le Pen (27%) occupent le haut du classement. </a:t>
            </a:r>
            <a:r>
              <a:rPr lang="fr-FR" sz="1000" dirty="0">
                <a:solidFill>
                  <a:srgbClr val="58585A"/>
                </a:solidFill>
              </a:rPr>
              <a:t>Les scores obtenus par les personnalités politiques auprès de ces Français sont sensiblement plus bas qu’auprès des autres segments électoraux.</a:t>
            </a:r>
          </a:p>
        </p:txBody>
      </p:sp>
      <p:sp>
        <p:nvSpPr>
          <p:cNvPr id="10" name="Espace réservé du pied de page 1">
            <a:extLst>
              <a:ext uri="{FF2B5EF4-FFF2-40B4-BE49-F238E27FC236}">
                <a16:creationId xmlns:a16="http://schemas.microsoft.com/office/drawing/2014/main" id="{106F0FFB-6DF0-40ED-8BF2-49CDC32F4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12" name="Espace réservé de la date 2">
            <a:extLst>
              <a:ext uri="{FF2B5EF4-FFF2-40B4-BE49-F238E27FC236}">
                <a16:creationId xmlns:a16="http://schemas.microsoft.com/office/drawing/2014/main" id="{AD1C9B18-567C-41FC-9821-B758166808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685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04502-DA53-43C1-8A4C-8CEB9478E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b="1" dirty="0"/>
              <a:t>La confiance dans l’exécutif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FA4D39-9318-4567-B203-FB8B6FADE4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Emmanuel MACRON, Président de la République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2FCD5F-77D1-44EE-ADB4-E0900DFAB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95205" y="4844276"/>
            <a:ext cx="553590" cy="273844"/>
          </a:xfrm>
        </p:spPr>
        <p:txBody>
          <a:bodyPr/>
          <a:lstStyle/>
          <a:p>
            <a:r>
              <a:rPr lang="fr-FR" dirty="0"/>
              <a:t>- </a:t>
            </a:r>
            <a:fld id="{2B6712A2-E25C-1C4A-A60C-A173422EC73C}" type="slidenum">
              <a:rPr lang="fr-FR" smtClean="0"/>
              <a:t>6</a:t>
            </a:fld>
            <a:r>
              <a:rPr lang="fr-FR" dirty="0"/>
              <a:t> -</a:t>
            </a:r>
          </a:p>
        </p:txBody>
      </p:sp>
      <p:sp>
        <p:nvSpPr>
          <p:cNvPr id="9" name="Espace réservé du pied de page 1">
            <a:extLst>
              <a:ext uri="{FF2B5EF4-FFF2-40B4-BE49-F238E27FC236}">
                <a16:creationId xmlns:a16="http://schemas.microsoft.com/office/drawing/2014/main" id="{6673F75F-B567-4E16-A0AD-2C0318E7B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C1CAD7ED-9A7A-4E14-B63A-089E081217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1359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550707" y="1"/>
            <a:ext cx="8088923" cy="533400"/>
          </a:xfrm>
        </p:spPr>
        <p:txBody>
          <a:bodyPr/>
          <a:lstStyle/>
          <a:p>
            <a:r>
              <a:rPr lang="fr-FR" dirty="0"/>
              <a:t>La cote de confiance du Président de la République</a:t>
            </a:r>
            <a:br>
              <a:rPr lang="fr-FR" dirty="0"/>
            </a:br>
            <a:r>
              <a:rPr lang="fr-FR" sz="1400" b="0" i="1" dirty="0">
                <a:solidFill>
                  <a:srgbClr val="58585A"/>
                </a:solidFill>
              </a:rPr>
              <a:t>Ensemble des Français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19005" y="4850147"/>
            <a:ext cx="553590" cy="273844"/>
          </a:xfrm>
        </p:spPr>
        <p:txBody>
          <a:bodyPr/>
          <a:lstStyle/>
          <a:p>
            <a:r>
              <a:rPr lang="fr-FR" dirty="0"/>
              <a:t>- </a:t>
            </a:r>
            <a:fld id="{2B6712A2-E25C-1C4A-A60C-A173422EC73C}" type="slidenum">
              <a:rPr lang="fr-FR" smtClean="0"/>
              <a:t>7</a:t>
            </a:fld>
            <a:r>
              <a:rPr lang="fr-FR" dirty="0"/>
              <a:t> -</a:t>
            </a:r>
          </a:p>
        </p:txBody>
      </p:sp>
      <p:graphicFrame>
        <p:nvGraphicFramePr>
          <p:cNvPr id="36" name="Graphique 35">
            <a:extLst>
              <a:ext uri="{FF2B5EF4-FFF2-40B4-BE49-F238E27FC236}">
                <a16:creationId xmlns:a16="http://schemas.microsoft.com/office/drawing/2014/main" id="{9E495446-0B01-458A-9C22-5C3D21396A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5582289"/>
              </p:ext>
            </p:extLst>
          </p:nvPr>
        </p:nvGraphicFramePr>
        <p:xfrm>
          <a:off x="544597" y="941857"/>
          <a:ext cx="3969229" cy="3692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" name="Espace réservé du texte 7">
            <a:extLst>
              <a:ext uri="{FF2B5EF4-FFF2-40B4-BE49-F238E27FC236}">
                <a16:creationId xmlns:a16="http://schemas.microsoft.com/office/drawing/2014/main" id="{1BDA88C0-FFBA-47D0-AD7B-E7C60C2423D6}"/>
              </a:ext>
            </a:extLst>
          </p:cNvPr>
          <p:cNvSpPr txBox="1">
            <a:spLocks/>
          </p:cNvSpPr>
          <p:nvPr/>
        </p:nvSpPr>
        <p:spPr>
          <a:xfrm>
            <a:off x="572216" y="512724"/>
            <a:ext cx="8088155" cy="62489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457200" rtl="0" eaLnBrk="1" latinLnBrk="0" hangingPunct="1">
              <a:spcBef>
                <a:spcPct val="20000"/>
              </a:spcBef>
              <a:buSzPct val="130000"/>
              <a:buFontTx/>
              <a:buBlip>
                <a:blip r:embed="rId3" r:link="rId4"/>
              </a:buBlip>
              <a:defRPr sz="1000" b="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180000" indent="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Lucida Grande"/>
              <a:buChar char="-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Question : Faites-vous confiance ou pas confiance au Président de la République, </a:t>
            </a:r>
            <a:r>
              <a:rPr lang="fr-FR" b="1" u="sng" dirty="0"/>
              <a:t>Emmanuel MACRON</a:t>
            </a:r>
            <a:r>
              <a:rPr lang="fr-FR" b="1" dirty="0"/>
              <a:t>, pour affronter efficacement les principaux problèmes qui se posent au pays ?</a:t>
            </a:r>
          </a:p>
          <a:p>
            <a:pPr marL="0" indent="0">
              <a:buNone/>
            </a:pPr>
            <a:r>
              <a:rPr lang="fr-FR" b="1" i="1" dirty="0">
                <a:solidFill>
                  <a:srgbClr val="F7941D"/>
                </a:solidFill>
              </a:rPr>
              <a:t>En %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6451692-0A71-4C13-8C72-3D809E00AB60}"/>
              </a:ext>
            </a:extLst>
          </p:cNvPr>
          <p:cNvSpPr txBox="1"/>
          <p:nvPr/>
        </p:nvSpPr>
        <p:spPr>
          <a:xfrm>
            <a:off x="3130168" y="848766"/>
            <a:ext cx="1842236" cy="73866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BE1D2D"/>
                </a:solidFill>
              </a:rPr>
              <a:t>Sous-total</a:t>
            </a:r>
          </a:p>
          <a:p>
            <a:pPr algn="ctr"/>
            <a:r>
              <a:rPr lang="fr-FR" sz="1400" b="1" dirty="0">
                <a:solidFill>
                  <a:srgbClr val="BE1D2D"/>
                </a:solidFill>
              </a:rPr>
              <a:t>« Pas confiance »</a:t>
            </a:r>
          </a:p>
          <a:p>
            <a:pPr algn="ctr"/>
            <a:r>
              <a:rPr lang="fr-FR" sz="1400" b="1" dirty="0">
                <a:solidFill>
                  <a:srgbClr val="BE1D2D"/>
                </a:solidFill>
              </a:rPr>
              <a:t>58% (+3)*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CDC04682-F1F8-4342-921E-151FCA0055CE}"/>
              </a:ext>
            </a:extLst>
          </p:cNvPr>
          <p:cNvSpPr txBox="1"/>
          <p:nvPr/>
        </p:nvSpPr>
        <p:spPr>
          <a:xfrm>
            <a:off x="202377" y="3350884"/>
            <a:ext cx="1755403" cy="73866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159443"/>
                </a:solidFill>
              </a:rPr>
              <a:t>Sous-total</a:t>
            </a:r>
          </a:p>
          <a:p>
            <a:pPr algn="ctr"/>
            <a:r>
              <a:rPr lang="fr-FR" sz="1400" b="1" dirty="0">
                <a:solidFill>
                  <a:srgbClr val="159443"/>
                </a:solidFill>
              </a:rPr>
              <a:t>« Confiance »</a:t>
            </a:r>
          </a:p>
          <a:p>
            <a:pPr algn="ctr"/>
            <a:r>
              <a:rPr lang="fr-FR" sz="1400" b="1" dirty="0">
                <a:solidFill>
                  <a:srgbClr val="159443"/>
                </a:solidFill>
              </a:rPr>
              <a:t>34% (-4)*</a:t>
            </a:r>
          </a:p>
        </p:txBody>
      </p:sp>
      <p:graphicFrame>
        <p:nvGraphicFramePr>
          <p:cNvPr id="41" name="Graphique 40">
            <a:extLst>
              <a:ext uri="{FF2B5EF4-FFF2-40B4-BE49-F238E27FC236}">
                <a16:creationId xmlns:a16="http://schemas.microsoft.com/office/drawing/2014/main" id="{09E48928-9C5F-4B38-9A60-03A383C052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714540"/>
              </p:ext>
            </p:extLst>
          </p:nvPr>
        </p:nvGraphicFramePr>
        <p:xfrm>
          <a:off x="4843955" y="1263411"/>
          <a:ext cx="3816416" cy="1940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8" name="Rectangle 47">
            <a:extLst>
              <a:ext uri="{FF2B5EF4-FFF2-40B4-BE49-F238E27FC236}">
                <a16:creationId xmlns:a16="http://schemas.microsoft.com/office/drawing/2014/main" id="{711F7CDC-E9F7-4E35-B041-25B66047D51F}"/>
              </a:ext>
            </a:extLst>
          </p:cNvPr>
          <p:cNvSpPr/>
          <p:nvPr/>
        </p:nvSpPr>
        <p:spPr>
          <a:xfrm>
            <a:off x="6108477" y="1361323"/>
            <a:ext cx="1615195" cy="272507"/>
          </a:xfrm>
          <a:prstGeom prst="rect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i="1" dirty="0">
                <a:solidFill>
                  <a:srgbClr val="C00000"/>
                </a:solidFill>
              </a:rPr>
              <a:t>« Pas confiance du tout »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50A521E6-1B29-41F9-AE68-5FC183894D73}"/>
              </a:ext>
            </a:extLst>
          </p:cNvPr>
          <p:cNvSpPr txBox="1"/>
          <p:nvPr/>
        </p:nvSpPr>
        <p:spPr>
          <a:xfrm>
            <a:off x="592891" y="4634703"/>
            <a:ext cx="50505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i="1" dirty="0">
                <a:solidFill>
                  <a:srgbClr val="58585A"/>
                </a:solidFill>
              </a:rPr>
              <a:t>(*) Evolution par rapport à l’enquête </a:t>
            </a:r>
            <a:r>
              <a:rPr lang="fr-FR" sz="800" i="1" dirty="0" err="1">
                <a:solidFill>
                  <a:srgbClr val="58585A"/>
                </a:solidFill>
              </a:rPr>
              <a:t>Elabe</a:t>
            </a:r>
            <a:r>
              <a:rPr lang="fr-FR" sz="800" i="1" dirty="0">
                <a:solidFill>
                  <a:srgbClr val="58585A"/>
                </a:solidFill>
              </a:rPr>
              <a:t> / Les Echos / Radio Classique réalisée 28 au 30 mars 2022.</a:t>
            </a:r>
          </a:p>
        </p:txBody>
      </p:sp>
      <p:sp>
        <p:nvSpPr>
          <p:cNvPr id="13" name="Espace réservé du pied de page 1">
            <a:extLst>
              <a:ext uri="{FF2B5EF4-FFF2-40B4-BE49-F238E27FC236}">
                <a16:creationId xmlns:a16="http://schemas.microsoft.com/office/drawing/2014/main" id="{717F844F-33D5-4FD5-A3E7-F80A8FDDF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14" name="Espace réservé de la date 2">
            <a:extLst>
              <a:ext uri="{FF2B5EF4-FFF2-40B4-BE49-F238E27FC236}">
                <a16:creationId xmlns:a16="http://schemas.microsoft.com/office/drawing/2014/main" id="{25E0A79C-B22A-4E76-BCEF-1493BF0A9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74D466-8341-45B7-871D-544C2FB42B3A}"/>
              </a:ext>
            </a:extLst>
          </p:cNvPr>
          <p:cNvSpPr/>
          <p:nvPr/>
        </p:nvSpPr>
        <p:spPr>
          <a:xfrm>
            <a:off x="2681937" y="3223153"/>
            <a:ext cx="50024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i="1" dirty="0">
                <a:solidFill>
                  <a:schemeClr val="bg1"/>
                </a:solidFill>
              </a:rPr>
              <a:t>(+1)*</a:t>
            </a:r>
          </a:p>
        </p:txBody>
      </p:sp>
    </p:spTree>
    <p:extLst>
      <p:ext uri="{BB962C8B-B14F-4D97-AF65-F5344CB8AC3E}">
        <p14:creationId xmlns:p14="http://schemas.microsoft.com/office/powerpoint/2010/main" val="3402923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45725" y="1"/>
            <a:ext cx="7867787" cy="530450"/>
          </a:xfrm>
        </p:spPr>
        <p:txBody>
          <a:bodyPr/>
          <a:lstStyle/>
          <a:p>
            <a:r>
              <a:rPr lang="fr-FR" sz="1800" dirty="0"/>
              <a:t>Comparaison des cotes de confiance des présidents de la République</a:t>
            </a:r>
            <a:br>
              <a:rPr lang="fr-FR" sz="1800" dirty="0"/>
            </a:br>
            <a:r>
              <a:rPr lang="fr-FR" sz="1400" b="0" i="1" dirty="0">
                <a:solidFill>
                  <a:srgbClr val="58585A"/>
                </a:solidFill>
              </a:rPr>
              <a:t>Depuis 1995</a:t>
            </a:r>
            <a:endParaRPr lang="fr-FR" sz="1800" dirty="0">
              <a:solidFill>
                <a:srgbClr val="F7941D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8</a:t>
            </a:fld>
            <a:r>
              <a:rPr lang="fr-FR"/>
              <a:t> -</a:t>
            </a:r>
            <a:endParaRPr lang="fr-FR" dirty="0"/>
          </a:p>
        </p:txBody>
      </p:sp>
      <p:graphicFrame>
        <p:nvGraphicFramePr>
          <p:cNvPr id="33" name="Graphique 32">
            <a:extLst>
              <a:ext uri="{FF2B5EF4-FFF2-40B4-BE49-F238E27FC236}">
                <a16:creationId xmlns:a16="http://schemas.microsoft.com/office/drawing/2014/main" id="{EC3533D0-4573-4D76-8A62-E0C7FB90D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362526"/>
              </p:ext>
            </p:extLst>
          </p:nvPr>
        </p:nvGraphicFramePr>
        <p:xfrm>
          <a:off x="802546" y="1392565"/>
          <a:ext cx="7602314" cy="3051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Espace réservé du pied de page 1">
            <a:extLst>
              <a:ext uri="{FF2B5EF4-FFF2-40B4-BE49-F238E27FC236}">
                <a16:creationId xmlns:a16="http://schemas.microsoft.com/office/drawing/2014/main" id="{47D715D9-240D-4C55-A08D-CD546B2A7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ACDAC187-78F9-4BAF-85A4-BD698819C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5B3CE6-4974-4959-C22E-DCF7AFD6D105}"/>
              </a:ext>
            </a:extLst>
          </p:cNvPr>
          <p:cNvSpPr/>
          <p:nvPr/>
        </p:nvSpPr>
        <p:spPr>
          <a:xfrm>
            <a:off x="1932709" y="589425"/>
            <a:ext cx="4980709" cy="744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 lang="fr-FR" sz="1200" b="1" i="0" u="sng" strike="noStrike" kern="1200" spc="0" baseline="0" noProof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u="sng" noProof="0" dirty="0"/>
              <a:t>Cote de confiance des présidents</a:t>
            </a:r>
            <a:r>
              <a:rPr lang="fr-FR" sz="1800" b="1" u="sng" baseline="0" noProof="0" dirty="0"/>
              <a:t> de la République au début de leur mandat</a:t>
            </a:r>
            <a:endParaRPr lang="fr-FR" sz="1800" b="1" u="sng" noProof="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7B23E5-A423-109D-9346-53639667ECCE}"/>
              </a:ext>
            </a:extLst>
          </p:cNvPr>
          <p:cNvSpPr txBox="1"/>
          <p:nvPr/>
        </p:nvSpPr>
        <p:spPr>
          <a:xfrm>
            <a:off x="645725" y="4441893"/>
            <a:ext cx="5050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i="1" dirty="0">
                <a:solidFill>
                  <a:srgbClr val="58585A"/>
                </a:solidFill>
              </a:rPr>
              <a:t>Source :  *CSA - Le Parisien </a:t>
            </a:r>
          </a:p>
          <a:p>
            <a:pPr defTabSz="266700"/>
            <a:r>
              <a:rPr lang="fr-FR" sz="800" i="1" dirty="0">
                <a:solidFill>
                  <a:srgbClr val="58585A"/>
                </a:solidFill>
              </a:rPr>
              <a:t>	  **CSA - les Echos</a:t>
            </a:r>
          </a:p>
          <a:p>
            <a:pPr defTabSz="266700"/>
            <a:r>
              <a:rPr lang="fr-FR" sz="800" i="1" dirty="0">
                <a:solidFill>
                  <a:srgbClr val="58585A"/>
                </a:solidFill>
              </a:rPr>
              <a:t>	***ELABE - les Echos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F9ACED-9AEB-81EC-9A91-0BD2F46DB04B}"/>
              </a:ext>
            </a:extLst>
          </p:cNvPr>
          <p:cNvSpPr/>
          <p:nvPr/>
        </p:nvSpPr>
        <p:spPr>
          <a:xfrm>
            <a:off x="1348659" y="2007103"/>
            <a:ext cx="50024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i="1" dirty="0">
                <a:solidFill>
                  <a:schemeClr val="tx2"/>
                </a:solidFill>
              </a:rPr>
              <a:t>*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17CD6C-2F32-B511-CDCA-71AB7E40DF21}"/>
              </a:ext>
            </a:extLst>
          </p:cNvPr>
          <p:cNvSpPr/>
          <p:nvPr/>
        </p:nvSpPr>
        <p:spPr>
          <a:xfrm>
            <a:off x="2603329" y="2199837"/>
            <a:ext cx="50024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i="1" dirty="0">
                <a:solidFill>
                  <a:schemeClr val="tx2"/>
                </a:solidFill>
              </a:rPr>
              <a:t>*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12EC17-1B72-10A3-47FA-FC10F7FF6703}"/>
              </a:ext>
            </a:extLst>
          </p:cNvPr>
          <p:cNvSpPr/>
          <p:nvPr/>
        </p:nvSpPr>
        <p:spPr>
          <a:xfrm>
            <a:off x="3857999" y="2072879"/>
            <a:ext cx="50024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i="1" dirty="0">
                <a:solidFill>
                  <a:schemeClr val="tx2"/>
                </a:solidFill>
              </a:rPr>
              <a:t>*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998501-521B-2BFA-0F3D-073508E6313F}"/>
              </a:ext>
            </a:extLst>
          </p:cNvPr>
          <p:cNvSpPr/>
          <p:nvPr/>
        </p:nvSpPr>
        <p:spPr>
          <a:xfrm>
            <a:off x="5132043" y="2068747"/>
            <a:ext cx="50024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i="1" dirty="0">
                <a:solidFill>
                  <a:schemeClr val="tx2"/>
                </a:solidFill>
              </a:rPr>
              <a:t>**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A9760E-A382-CA96-E2C0-7EF645D6DC9E}"/>
              </a:ext>
            </a:extLst>
          </p:cNvPr>
          <p:cNvSpPr/>
          <p:nvPr/>
        </p:nvSpPr>
        <p:spPr>
          <a:xfrm>
            <a:off x="6413177" y="2348105"/>
            <a:ext cx="50024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i="1" dirty="0">
                <a:solidFill>
                  <a:schemeClr val="tx2"/>
                </a:solidFill>
              </a:rPr>
              <a:t>***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E6A5DC0-24BE-3B24-7344-35229FD2028E}"/>
              </a:ext>
            </a:extLst>
          </p:cNvPr>
          <p:cNvSpPr/>
          <p:nvPr/>
        </p:nvSpPr>
        <p:spPr>
          <a:xfrm>
            <a:off x="7721277" y="2664385"/>
            <a:ext cx="50024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i="1" dirty="0">
                <a:solidFill>
                  <a:schemeClr val="tx2"/>
                </a:solidFill>
              </a:rPr>
              <a:t>***</a:t>
            </a:r>
          </a:p>
        </p:txBody>
      </p:sp>
    </p:spTree>
    <p:extLst>
      <p:ext uri="{BB962C8B-B14F-4D97-AF65-F5344CB8AC3E}">
        <p14:creationId xmlns:p14="http://schemas.microsoft.com/office/powerpoint/2010/main" val="1830339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45725" y="1"/>
            <a:ext cx="7867787" cy="530450"/>
          </a:xfrm>
        </p:spPr>
        <p:txBody>
          <a:bodyPr/>
          <a:lstStyle/>
          <a:p>
            <a:r>
              <a:rPr lang="fr-FR" sz="1800" dirty="0"/>
              <a:t>La cote de confiance du Président de la République</a:t>
            </a:r>
            <a:br>
              <a:rPr lang="fr-FR" sz="1800" dirty="0"/>
            </a:br>
            <a:r>
              <a:rPr lang="fr-FR" sz="1400" b="0" i="1" dirty="0">
                <a:solidFill>
                  <a:srgbClr val="58585A"/>
                </a:solidFill>
              </a:rPr>
              <a:t>Selon l’électorat de 1</a:t>
            </a:r>
            <a:r>
              <a:rPr lang="fr-FR" sz="1400" b="0" i="1" baseline="30000" dirty="0">
                <a:solidFill>
                  <a:srgbClr val="58585A"/>
                </a:solidFill>
              </a:rPr>
              <a:t>er</a:t>
            </a:r>
            <a:r>
              <a:rPr lang="fr-FR" sz="1400" b="0" i="1" dirty="0">
                <a:solidFill>
                  <a:srgbClr val="58585A"/>
                </a:solidFill>
              </a:rPr>
              <a:t> tour de la présidentielle 2022</a:t>
            </a:r>
            <a:endParaRPr lang="fr-FR" sz="1800" dirty="0">
              <a:solidFill>
                <a:srgbClr val="F7941D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/>
              <a:t>- </a:t>
            </a:r>
            <a:fld id="{2B6712A2-E25C-1C4A-A60C-A173422EC73C}" type="slidenum">
              <a:rPr lang="fr-FR" smtClean="0"/>
              <a:t>9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14" name="Espace réservé du texte 7">
            <a:extLst>
              <a:ext uri="{FF2B5EF4-FFF2-40B4-BE49-F238E27FC236}">
                <a16:creationId xmlns:a16="http://schemas.microsoft.com/office/drawing/2014/main" id="{F76CF82D-5550-4D31-998B-F7A26CB978C5}"/>
              </a:ext>
            </a:extLst>
          </p:cNvPr>
          <p:cNvSpPr txBox="1">
            <a:spLocks/>
          </p:cNvSpPr>
          <p:nvPr/>
        </p:nvSpPr>
        <p:spPr>
          <a:xfrm>
            <a:off x="619099" y="539198"/>
            <a:ext cx="7867788" cy="650309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1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1pPr>
            <a:lvl2pPr marL="108000" indent="-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2pPr>
            <a:lvl3pPr marL="108000" indent="-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Char char="•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3pPr>
            <a:lvl4pPr marL="108000" indent="-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4pPr>
            <a:lvl5pPr marL="108000" indent="-1332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Char char="»"/>
              <a:defRPr sz="1000" kern="1200">
                <a:solidFill>
                  <a:srgbClr val="58585A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dirty="0"/>
              <a:t>Question : Faites-vous confiance ou pas confiance au Président de la République, </a:t>
            </a:r>
            <a:r>
              <a:rPr lang="fr-FR" sz="1000" u="sng" dirty="0"/>
              <a:t>Emmanuel MACRON</a:t>
            </a:r>
            <a:r>
              <a:rPr lang="fr-FR" sz="1000" dirty="0"/>
              <a:t>, pour affronter efficacement les principaux problèmes qui se posent au pays ?</a:t>
            </a:r>
          </a:p>
          <a:p>
            <a:r>
              <a:rPr lang="fr-FR" sz="1000" i="1" dirty="0">
                <a:solidFill>
                  <a:srgbClr val="F7941D"/>
                </a:solidFill>
              </a:rPr>
              <a:t>En %</a:t>
            </a:r>
          </a:p>
        </p:txBody>
      </p:sp>
      <p:graphicFrame>
        <p:nvGraphicFramePr>
          <p:cNvPr id="33" name="Graphique 32">
            <a:extLst>
              <a:ext uri="{FF2B5EF4-FFF2-40B4-BE49-F238E27FC236}">
                <a16:creationId xmlns:a16="http://schemas.microsoft.com/office/drawing/2014/main" id="{EC3533D0-4573-4D76-8A62-E0C7FB90D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3625180"/>
              </p:ext>
            </p:extLst>
          </p:nvPr>
        </p:nvGraphicFramePr>
        <p:xfrm>
          <a:off x="802546" y="1059873"/>
          <a:ext cx="7602314" cy="3396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Espace réservé du pied de page 1">
            <a:extLst>
              <a:ext uri="{FF2B5EF4-FFF2-40B4-BE49-F238E27FC236}">
                <a16:creationId xmlns:a16="http://schemas.microsoft.com/office/drawing/2014/main" id="{47D715D9-240D-4C55-A08D-CD546B2A7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3901" y="4828495"/>
            <a:ext cx="1856073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L'Observatoire politique – Mai 2022</a:t>
            </a:r>
            <a:endParaRPr lang="fr-FR" dirty="0"/>
          </a:p>
        </p:txBody>
      </p:sp>
      <p:sp>
        <p:nvSpPr>
          <p:cNvPr id="10" name="Espace réservé de la date 2">
            <a:extLst>
              <a:ext uri="{FF2B5EF4-FFF2-40B4-BE49-F238E27FC236}">
                <a16:creationId xmlns:a16="http://schemas.microsoft.com/office/drawing/2014/main" id="{ACDAC187-78F9-4BAF-85A4-BD698819C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53902" y="4967521"/>
            <a:ext cx="1784636" cy="156470"/>
          </a:xfrm>
          <a:prstGeom prst="rect">
            <a:avLst/>
          </a:prstGeom>
        </p:spPr>
        <p:txBody>
          <a:bodyPr/>
          <a:lstStyle/>
          <a:p>
            <a:r>
              <a:rPr lang="fr-FR"/>
              <a:t>05/05/2022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19345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">
      <a:dk1>
        <a:sysClr val="windowText" lastClr="000000"/>
      </a:dk1>
      <a:lt1>
        <a:srgbClr val="FFFFFF"/>
      </a:lt1>
      <a:dk2>
        <a:srgbClr val="58585A"/>
      </a:dk2>
      <a:lt2>
        <a:srgbClr val="D9D9D9"/>
      </a:lt2>
      <a:accent1>
        <a:srgbClr val="F7941D"/>
      </a:accent1>
      <a:accent2>
        <a:srgbClr val="BE1D2D"/>
      </a:accent2>
      <a:accent3>
        <a:srgbClr val="8CC73F"/>
      </a:accent3>
      <a:accent4>
        <a:srgbClr val="159443"/>
      </a:accent4>
      <a:accent5>
        <a:srgbClr val="9E1F62"/>
      </a:accent5>
      <a:accent6>
        <a:srgbClr val="7D6954"/>
      </a:accent6>
      <a:hlink>
        <a:srgbClr val="998C7E"/>
      </a:hlink>
      <a:folHlink>
        <a:srgbClr val="D9D9D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LABE_Masque_DocDeTavail" id="{8CFA24AE-AB7D-4B2F-B021-80E0EAF1A420}" vid="{032749A9-F4C5-4AB0-94B3-37A6E81ADB4F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ureau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Bureau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ureau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Bureau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Bureau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ureau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Bureau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Bureau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ureau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Bureau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Bureau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ureau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Bureau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Bureau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ureau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ELABE_Masque_DocDeTavail</Template>
  <TotalTime>427</TotalTime>
  <Words>3120</Words>
  <Application>Microsoft Office PowerPoint</Application>
  <PresentationFormat>Affichage à l'écran (16:9)</PresentationFormat>
  <Paragraphs>1009</Paragraphs>
  <Slides>18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Calibri</vt:lpstr>
      <vt:lpstr>Lucida Grande</vt:lpstr>
      <vt:lpstr>Wingdings</vt:lpstr>
      <vt:lpstr>Thème Office</vt:lpstr>
      <vt:lpstr>Présentation PowerPoint</vt:lpstr>
      <vt:lpstr>Fiche technique</vt:lpstr>
      <vt:lpstr>Marges d’erreur</vt:lpstr>
      <vt:lpstr>Principaux enseignements</vt:lpstr>
      <vt:lpstr>Principaux enseignements</vt:lpstr>
      <vt:lpstr>La confiance dans l’exécutif</vt:lpstr>
      <vt:lpstr>La cote de confiance du Président de la République Ensemble des Français</vt:lpstr>
      <vt:lpstr>Comparaison des cotes de confiance des présidents de la République Depuis 1995</vt:lpstr>
      <vt:lpstr>La cote de confiance du Président de la République Selon l’électorat de 1er tour de la présidentielle 2022</vt:lpstr>
      <vt:lpstr>La cote de confiance du Président de la République Détail des résultats par catégories sociodémographiques et professionnelles</vt:lpstr>
      <vt:lpstr>La cote de confiance du Président de la République Détail des résultats selon la préférence partisane et le vote à la présidentielle</vt:lpstr>
      <vt:lpstr>Le classement des personnalités Selon le vote au 1er tour  de L’élection présidentielle de 2022</vt:lpstr>
      <vt:lpstr>Le classement des personnalités Ensemble des Français</vt:lpstr>
      <vt:lpstr>Le classement des personnalités Ensemble des électeurs de gauche et des écologistes</vt:lpstr>
      <vt:lpstr>Le classement des personnalités Ensemble des électeurs d’Emmanuel Macron</vt:lpstr>
      <vt:lpstr>Le classement des personnalités Ensemble des électeurs de Marine Le Pen et d'Éric Zemmour</vt:lpstr>
      <vt:lpstr>Le classement des personnalités Ensemble des abstentionnistes, des votes blancs et nuls et des non-inscrits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Hugo Perrard</dc:creator>
  <cp:lastModifiedBy>Laurent Wanaverbecq</cp:lastModifiedBy>
  <cp:revision>280</cp:revision>
  <cp:lastPrinted>2022-05-04T16:56:50Z</cp:lastPrinted>
  <dcterms:created xsi:type="dcterms:W3CDTF">2015-11-24T16:48:32Z</dcterms:created>
  <dcterms:modified xsi:type="dcterms:W3CDTF">2022-05-05T07:48:40Z</dcterms:modified>
</cp:coreProperties>
</file>